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7" r:id="rId5"/>
    <p:sldId id="263" r:id="rId6"/>
    <p:sldId id="259" r:id="rId7"/>
    <p:sldId id="1468" r:id="rId8"/>
    <p:sldId id="1470" r:id="rId9"/>
    <p:sldId id="292" r:id="rId10"/>
    <p:sldId id="269" r:id="rId11"/>
    <p:sldId id="276" r:id="rId12"/>
    <p:sldId id="271" r:id="rId13"/>
    <p:sldId id="272" r:id="rId14"/>
    <p:sldId id="278" r:id="rId15"/>
    <p:sldId id="273" r:id="rId16"/>
    <p:sldId id="283" r:id="rId17"/>
    <p:sldId id="280" r:id="rId18"/>
    <p:sldId id="274" r:id="rId19"/>
    <p:sldId id="277" r:id="rId20"/>
    <p:sldId id="279" r:id="rId21"/>
    <p:sldId id="284" r:id="rId22"/>
    <p:sldId id="285" r:id="rId23"/>
    <p:sldId id="1472"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42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22"/>
    <p:restoredTop sz="79581"/>
  </p:normalViewPr>
  <p:slideViewPr>
    <p:cSldViewPr snapToGrid="0" snapToObjects="1">
      <p:cViewPr varScale="1">
        <p:scale>
          <a:sx n="77" d="100"/>
          <a:sy n="77" d="100"/>
        </p:scale>
        <p:origin x="15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A7850-AEBE-E847-B1EA-145A970E750C}" type="datetimeFigureOut">
              <a:rPr lang="de-DE" smtClean="0"/>
              <a:t>18.01.21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623BB-A981-FA4D-8672-8DF951348CAF}" type="slidenum">
              <a:rPr lang="de-DE" smtClean="0"/>
              <a:t>‹Nr.›</a:t>
            </a:fld>
            <a:endParaRPr lang="de-DE"/>
          </a:p>
        </p:txBody>
      </p:sp>
    </p:spTree>
    <p:extLst>
      <p:ext uri="{BB962C8B-B14F-4D97-AF65-F5344CB8AC3E}">
        <p14:creationId xmlns:p14="http://schemas.microsoft.com/office/powerpoint/2010/main" val="2284006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unhcr.org/statistics/unhcrstats/5ee200e37/unhcr-global-trends-2019.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refworld.org/cases,HRC,5e26f7134.html" TargetMode="External"/><Relationship Id="rId3" Type="http://schemas.openxmlformats.org/officeDocument/2006/relationships/hyperlink" Target="https://www.worldbank.org/en/topic/migrationremittancesdiasporaissues/brief/migration-remittances-data" TargetMode="External"/><Relationship Id="rId7" Type="http://schemas.openxmlformats.org/officeDocument/2006/relationships/hyperlink" Target="https://environmentalmigration.iom.int/projects/enhancing-protection-and-empowerment-migrants-and-communities-affected-climate-change-and"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iom.int/news/pacific-governments-begin-regional-policy-dialogue-climate-change-migration-and-human-security" TargetMode="External"/><Relationship Id="rId5" Type="http://schemas.openxmlformats.org/officeDocument/2006/relationships/hyperlink" Target="https://doi.org/10.1111/geoj.12312" TargetMode="External"/><Relationship Id="rId4" Type="http://schemas.openxmlformats.org/officeDocument/2006/relationships/hyperlink" Target="https://link.springer.com/chapter/10.1007%2F978-3-319-64599-5_20" TargetMode="External"/><Relationship Id="rId9" Type="http://schemas.openxmlformats.org/officeDocument/2006/relationships/hyperlink" Target="https://weblog.iom.int/position-human-rights-committee-opens-possibility-dignified-migration-context-climate-change"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immigration.govt.nz/documents/statistics/statistics-rse-arrivals.pdf" TargetMode="External"/><Relationship Id="rId3" Type="http://schemas.openxmlformats.org/officeDocument/2006/relationships/hyperlink" Target="https://www.statsfiji.gov.fj/index.php/statistics/tourism-and-migration-statistics/visitor-arrivals-statistics" TargetMode="External"/><Relationship Id="rId7" Type="http://schemas.openxmlformats.org/officeDocument/2006/relationships/hyperlink" Target="https://minister.homeaffairs.gov.au/alantudge/Pages/vital-labour-support-for-australian-farmers.aspx"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beehive.govt.nz/release/covid-19-stabilising-international-education-sector-rebuilds" TargetMode="External"/><Relationship Id="rId5" Type="http://schemas.openxmlformats.org/officeDocument/2006/relationships/hyperlink" Target="https://www.abs.gov.au/statistics/industry/tourism-and-transport/overseas-arrivals-and-departures-australia/latest-release#arrivals-international-students" TargetMode="External"/><Relationship Id="rId4" Type="http://schemas.openxmlformats.org/officeDocument/2006/relationships/hyperlink" Target="https://www.statsfiji.gov.fj/index.php/statistics/tourism-and-migration-statistics/tourism-earnings-fjd-million26"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redcross.org.au/getmedia/0a4ca4bb-c5b9-4b6b-89e9-ff90df3a01fc/Australian-Red-Cross-COVID-19-TempVisa-Report-web.pdf.aspx"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knomad.org/sites/default/files/2020-10/Migration%20%26%20Development%20Brief%2033.pdf"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ovid19.homeaffairs.gov.au/new-zealand-safe-travel-zone"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palaugov.pw/covid-19-response-transport-bubble-solidarity-are-outcomes-of-micronesia-presidents-special-meeting-in-palau/" TargetMode="External"/><Relationship Id="rId4" Type="http://schemas.openxmlformats.org/officeDocument/2006/relationships/hyperlink" Target="https://www.abc.net.au/news/2020-10-02/new-zealand-travel-bubble-coronavirus-restrictions-australia/12726228%20/"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orldcat.org/title/new-oceania-rediscovering-our-sea-of-islands/oclc/624419651"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un.org/en/development/desa/population/migration/data/estimates2/estimates19.asp" TargetMode="External"/><Relationship Id="rId4" Type="http://schemas.openxmlformats.org/officeDocument/2006/relationships/hyperlink" Target="https://www.forumsec.org/pacific-regionalism/"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n.org/en/development/desa/population/migration/data/estimates2/estimates19.as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8B623BB-A981-FA4D-8672-8DF951348CAF}" type="slidenum">
              <a:rPr lang="de-DE" smtClean="0"/>
              <a:t>1</a:t>
            </a:fld>
            <a:endParaRPr lang="de-DE"/>
          </a:p>
        </p:txBody>
      </p:sp>
    </p:spTree>
    <p:extLst>
      <p:ext uri="{BB962C8B-B14F-4D97-AF65-F5344CB8AC3E}">
        <p14:creationId xmlns:p14="http://schemas.microsoft.com/office/powerpoint/2010/main" val="2984325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sz="1200" kern="1200" dirty="0">
                <a:solidFill>
                  <a:schemeClr val="tx1"/>
                </a:solidFill>
                <a:effectLst/>
                <a:latin typeface="+mn-lt"/>
                <a:ea typeface="+mn-ea"/>
                <a:cs typeface="+mn-cs"/>
              </a:rPr>
              <a:t>So, the 8.7 million people who are migrants in Oceania comprise 21 per cent of the region’s population. This trend is disparate across the countries of the region. The countries with the highest proportion of migrants in their population are Australia (30%), Palau (28%), New Zealand (22%), and Nauru (19%). In contrast, on average migrants represent only 2.2 per cent of the population in the region’s other countries.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However, as a region, Oceania far outstrips its counterparts in terms of migrants as a share of the population.</a:t>
            </a:r>
          </a:p>
        </p:txBody>
      </p:sp>
      <p:sp>
        <p:nvSpPr>
          <p:cNvPr id="4" name="Foliennummernplatzhalter 3"/>
          <p:cNvSpPr>
            <a:spLocks noGrp="1"/>
          </p:cNvSpPr>
          <p:nvPr>
            <p:ph type="sldNum" sz="quarter" idx="5"/>
          </p:nvPr>
        </p:nvSpPr>
        <p:spPr/>
        <p:txBody>
          <a:bodyPr/>
          <a:lstStyle/>
          <a:p>
            <a:fld id="{18B623BB-A981-FA4D-8672-8DF951348CAF}" type="slidenum">
              <a:rPr lang="de-DE" smtClean="0"/>
              <a:t>10</a:t>
            </a:fld>
            <a:endParaRPr lang="de-DE"/>
          </a:p>
        </p:txBody>
      </p:sp>
    </p:spTree>
    <p:extLst>
      <p:ext uri="{BB962C8B-B14F-4D97-AF65-F5344CB8AC3E}">
        <p14:creationId xmlns:p14="http://schemas.microsoft.com/office/powerpoint/2010/main" val="4197928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key point I want you to take away is that Oceania is unique compared with other regions globally. While it hosts a small number of the world’s migrants, these people represent a big share of the region’s population, with migrants comprising 1 in every 5 people in the region! </a:t>
            </a:r>
          </a:p>
          <a:p>
            <a:endParaRPr lang="de-DE" dirty="0"/>
          </a:p>
        </p:txBody>
      </p:sp>
      <p:sp>
        <p:nvSpPr>
          <p:cNvPr id="4" name="Foliennummernplatzhalter 3"/>
          <p:cNvSpPr>
            <a:spLocks noGrp="1"/>
          </p:cNvSpPr>
          <p:nvPr>
            <p:ph type="sldNum" sz="quarter" idx="5"/>
          </p:nvPr>
        </p:nvSpPr>
        <p:spPr/>
        <p:txBody>
          <a:bodyPr/>
          <a:lstStyle/>
          <a:p>
            <a:fld id="{18B623BB-A981-FA4D-8672-8DF951348CAF}" type="slidenum">
              <a:rPr lang="de-DE" smtClean="0"/>
              <a:t>11</a:t>
            </a:fld>
            <a:endParaRPr lang="de-DE"/>
          </a:p>
        </p:txBody>
      </p:sp>
    </p:spTree>
    <p:extLst>
      <p:ext uri="{BB962C8B-B14F-4D97-AF65-F5344CB8AC3E}">
        <p14:creationId xmlns:p14="http://schemas.microsoft.com/office/powerpoint/2010/main" val="13289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Just </a:t>
            </a:r>
            <a:r>
              <a:rPr lang="de-DE" dirty="0" err="1"/>
              <a:t>over</a:t>
            </a:r>
            <a:r>
              <a:rPr lang="de-DE" dirty="0"/>
              <a:t> 2 </a:t>
            </a:r>
            <a:r>
              <a:rPr lang="de-DE" dirty="0" err="1"/>
              <a:t>million</a:t>
            </a:r>
            <a:r>
              <a:rPr lang="de-DE" dirty="0"/>
              <a:t> </a:t>
            </a:r>
            <a:r>
              <a:rPr lang="de-DE" dirty="0" err="1"/>
              <a:t>of</a:t>
            </a:r>
            <a:r>
              <a:rPr lang="de-DE" dirty="0"/>
              <a:t> </a:t>
            </a:r>
            <a:r>
              <a:rPr lang="de-DE" dirty="0" err="1"/>
              <a:t>the</a:t>
            </a:r>
            <a:r>
              <a:rPr lang="de-DE" dirty="0"/>
              <a:t> </a:t>
            </a:r>
            <a:r>
              <a:rPr lang="de-DE" dirty="0" err="1"/>
              <a:t>world‘s</a:t>
            </a:r>
            <a:r>
              <a:rPr lang="de-DE" dirty="0"/>
              <a:t> </a:t>
            </a:r>
            <a:r>
              <a:rPr lang="de-DE" dirty="0" err="1"/>
              <a:t>migrants</a:t>
            </a:r>
            <a:r>
              <a:rPr lang="de-DE" dirty="0"/>
              <a:t> </a:t>
            </a:r>
            <a:r>
              <a:rPr lang="de-DE" dirty="0" err="1"/>
              <a:t>originate</a:t>
            </a:r>
            <a:r>
              <a:rPr lang="de-DE" dirty="0"/>
              <a:t> </a:t>
            </a:r>
            <a:r>
              <a:rPr lang="de-DE" dirty="0" err="1"/>
              <a:t>from</a:t>
            </a:r>
            <a:r>
              <a:rPr lang="de-DE" dirty="0"/>
              <a:t> a </a:t>
            </a:r>
            <a:r>
              <a:rPr lang="de-DE" dirty="0" err="1"/>
              <a:t>country</a:t>
            </a:r>
            <a:r>
              <a:rPr lang="de-DE" dirty="0"/>
              <a:t> in </a:t>
            </a:r>
            <a:r>
              <a:rPr lang="de-DE" dirty="0" err="1"/>
              <a:t>Oceania</a:t>
            </a:r>
            <a:r>
              <a:rPr lang="de-DE" dirty="0"/>
              <a:t>.</a:t>
            </a:r>
          </a:p>
          <a:p>
            <a:r>
              <a:rPr lang="de-DE" dirty="0" err="1"/>
              <a:t>Together</a:t>
            </a:r>
            <a:r>
              <a:rPr lang="de-DE" dirty="0"/>
              <a:t>, </a:t>
            </a:r>
            <a:r>
              <a:rPr lang="de-DE" dirty="0" err="1"/>
              <a:t>migrants</a:t>
            </a:r>
            <a:r>
              <a:rPr lang="de-DE" dirty="0"/>
              <a:t> </a:t>
            </a:r>
            <a:r>
              <a:rPr lang="de-DE" dirty="0" err="1"/>
              <a:t>from</a:t>
            </a:r>
            <a:r>
              <a:rPr lang="de-DE" dirty="0"/>
              <a:t> New </a:t>
            </a:r>
            <a:r>
              <a:rPr lang="de-DE" dirty="0" err="1"/>
              <a:t>Zealand</a:t>
            </a:r>
            <a:r>
              <a:rPr lang="de-DE" dirty="0"/>
              <a:t>, </a:t>
            </a:r>
            <a:r>
              <a:rPr lang="de-DE" dirty="0" err="1"/>
              <a:t>Australia</a:t>
            </a:r>
            <a:r>
              <a:rPr lang="de-DE" dirty="0"/>
              <a:t>, </a:t>
            </a:r>
            <a:r>
              <a:rPr lang="de-DE" dirty="0" err="1"/>
              <a:t>Fiji</a:t>
            </a:r>
            <a:r>
              <a:rPr lang="de-DE" dirty="0"/>
              <a:t> </a:t>
            </a:r>
            <a:r>
              <a:rPr lang="de-DE" dirty="0" err="1"/>
              <a:t>and</a:t>
            </a:r>
            <a:r>
              <a:rPr lang="de-DE" dirty="0"/>
              <a:t> Papua New Guinea </a:t>
            </a:r>
            <a:r>
              <a:rPr lang="de-DE" dirty="0" err="1"/>
              <a:t>account</a:t>
            </a:r>
            <a:r>
              <a:rPr lang="de-DE" dirty="0"/>
              <a:t> </a:t>
            </a:r>
            <a:r>
              <a:rPr lang="de-DE" dirty="0" err="1"/>
              <a:t>for</a:t>
            </a:r>
            <a:r>
              <a:rPr lang="de-DE" dirty="0"/>
              <a:t> </a:t>
            </a:r>
            <a:r>
              <a:rPr lang="de-DE" dirty="0" err="1"/>
              <a:t>almost</a:t>
            </a:r>
            <a:r>
              <a:rPr lang="de-DE" dirty="0"/>
              <a:t> 1.8 </a:t>
            </a:r>
            <a:r>
              <a:rPr lang="de-DE" dirty="0" err="1"/>
              <a:t>million</a:t>
            </a:r>
            <a:r>
              <a:rPr lang="de-DE" dirty="0"/>
              <a:t> such </a:t>
            </a:r>
            <a:r>
              <a:rPr lang="de-DE" dirty="0" err="1"/>
              <a:t>migrants</a:t>
            </a:r>
            <a:r>
              <a:rPr lang="de-DE" dirty="0"/>
              <a:t>.</a:t>
            </a:r>
          </a:p>
        </p:txBody>
      </p:sp>
      <p:sp>
        <p:nvSpPr>
          <p:cNvPr id="4" name="Foliennummernplatzhalter 3"/>
          <p:cNvSpPr>
            <a:spLocks noGrp="1"/>
          </p:cNvSpPr>
          <p:nvPr>
            <p:ph type="sldNum" sz="quarter" idx="5"/>
          </p:nvPr>
        </p:nvSpPr>
        <p:spPr/>
        <p:txBody>
          <a:bodyPr/>
          <a:lstStyle/>
          <a:p>
            <a:fld id="{18B623BB-A981-FA4D-8672-8DF951348CAF}" type="slidenum">
              <a:rPr lang="de-DE" smtClean="0"/>
              <a:t>12</a:t>
            </a:fld>
            <a:endParaRPr lang="de-DE"/>
          </a:p>
        </p:txBody>
      </p:sp>
    </p:spTree>
    <p:extLst>
      <p:ext uri="{BB962C8B-B14F-4D97-AF65-F5344CB8AC3E}">
        <p14:creationId xmlns:p14="http://schemas.microsoft.com/office/powerpoint/2010/main" val="1263941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Half </a:t>
            </a:r>
            <a:r>
              <a:rPr lang="de-DE" dirty="0" err="1"/>
              <a:t>of</a:t>
            </a:r>
            <a:r>
              <a:rPr lang="de-DE" dirty="0"/>
              <a:t> </a:t>
            </a:r>
            <a:r>
              <a:rPr lang="de-DE" dirty="0" err="1"/>
              <a:t>the</a:t>
            </a:r>
            <a:r>
              <a:rPr lang="de-DE" dirty="0"/>
              <a:t> </a:t>
            </a:r>
            <a:r>
              <a:rPr lang="de-DE" dirty="0" err="1"/>
              <a:t>migrants</a:t>
            </a:r>
            <a:r>
              <a:rPr lang="de-DE" dirty="0"/>
              <a:t> </a:t>
            </a:r>
            <a:r>
              <a:rPr lang="de-DE" dirty="0" err="1"/>
              <a:t>originating</a:t>
            </a:r>
            <a:r>
              <a:rPr lang="de-DE" dirty="0"/>
              <a:t> </a:t>
            </a:r>
            <a:r>
              <a:rPr lang="de-DE" dirty="0" err="1"/>
              <a:t>from</a:t>
            </a:r>
            <a:r>
              <a:rPr lang="de-DE" dirty="0"/>
              <a:t> </a:t>
            </a:r>
            <a:r>
              <a:rPr lang="de-DE" dirty="0" err="1"/>
              <a:t>Oceania</a:t>
            </a:r>
            <a:r>
              <a:rPr lang="de-DE" dirty="0"/>
              <a:t> </a:t>
            </a:r>
            <a:r>
              <a:rPr lang="de-DE" dirty="0" err="1"/>
              <a:t>have</a:t>
            </a:r>
            <a:r>
              <a:rPr lang="de-DE" dirty="0"/>
              <a:t> </a:t>
            </a:r>
            <a:r>
              <a:rPr lang="de-DE" dirty="0" err="1"/>
              <a:t>relocated</a:t>
            </a:r>
            <a:r>
              <a:rPr lang="de-DE" dirty="0"/>
              <a:t> </a:t>
            </a:r>
            <a:r>
              <a:rPr lang="de-DE" dirty="0" err="1"/>
              <a:t>to</a:t>
            </a:r>
            <a:r>
              <a:rPr lang="de-DE" dirty="0"/>
              <a:t> a different </a:t>
            </a:r>
            <a:r>
              <a:rPr lang="de-DE" dirty="0" err="1"/>
              <a:t>country</a:t>
            </a:r>
            <a:r>
              <a:rPr lang="de-DE" dirty="0"/>
              <a:t> </a:t>
            </a:r>
            <a:r>
              <a:rPr lang="de-DE" dirty="0" err="1"/>
              <a:t>within</a:t>
            </a:r>
            <a:r>
              <a:rPr lang="de-DE" dirty="0"/>
              <a:t> </a:t>
            </a:r>
            <a:r>
              <a:rPr lang="de-DE" dirty="0" err="1"/>
              <a:t>the</a:t>
            </a:r>
            <a:r>
              <a:rPr lang="de-DE" dirty="0"/>
              <a:t> </a:t>
            </a:r>
            <a:r>
              <a:rPr lang="de-DE" dirty="0" err="1"/>
              <a:t>region</a:t>
            </a:r>
            <a:r>
              <a:rPr lang="de-DE" dirty="0"/>
              <a:t> (</a:t>
            </a:r>
            <a:r>
              <a:rPr lang="de-DE" dirty="0" err="1"/>
              <a:t>as</a:t>
            </a:r>
            <a:r>
              <a:rPr lang="de-DE" dirty="0"/>
              <a:t> </a:t>
            </a:r>
            <a:r>
              <a:rPr lang="de-DE" dirty="0" err="1"/>
              <a:t>indicated</a:t>
            </a:r>
            <a:r>
              <a:rPr lang="de-DE" dirty="0"/>
              <a:t> in </a:t>
            </a:r>
            <a:r>
              <a:rPr lang="de-DE" dirty="0" err="1"/>
              <a:t>blue</a:t>
            </a:r>
            <a:r>
              <a:rPr lang="de-DE" dirty="0"/>
              <a:t>).</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However, people whose country of origin is Australia are more likely to move away from the region as compared with their regional neighbours.</a:t>
            </a:r>
          </a:p>
          <a:p>
            <a:endParaRPr lang="de-DE" dirty="0"/>
          </a:p>
        </p:txBody>
      </p:sp>
      <p:sp>
        <p:nvSpPr>
          <p:cNvPr id="4" name="Foliennummernplatzhalter 3"/>
          <p:cNvSpPr>
            <a:spLocks noGrp="1"/>
          </p:cNvSpPr>
          <p:nvPr>
            <p:ph type="sldNum" sz="quarter" idx="5"/>
          </p:nvPr>
        </p:nvSpPr>
        <p:spPr/>
        <p:txBody>
          <a:bodyPr/>
          <a:lstStyle/>
          <a:p>
            <a:fld id="{18B623BB-A981-FA4D-8672-8DF951348CAF}" type="slidenum">
              <a:rPr lang="de-DE" smtClean="0"/>
              <a:t>13</a:t>
            </a:fld>
            <a:endParaRPr lang="de-DE"/>
          </a:p>
        </p:txBody>
      </p:sp>
    </p:spTree>
    <p:extLst>
      <p:ext uri="{BB962C8B-B14F-4D97-AF65-F5344CB8AC3E}">
        <p14:creationId xmlns:p14="http://schemas.microsoft.com/office/powerpoint/2010/main" val="2913284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sz="1200" kern="1200" dirty="0">
                <a:solidFill>
                  <a:schemeClr val="tx1"/>
                </a:solidFill>
                <a:effectLst/>
                <a:latin typeface="+mn-lt"/>
                <a:ea typeface="+mn-ea"/>
                <a:cs typeface="+mn-cs"/>
              </a:rPr>
              <a:t>Some of the past and present trends reviewed in the page we launch today include: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Oceania has a long history of human movement, and this history continues to influence current migration patterns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Migration is key to the region’s economy – a point I will return to momentarily</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Seasonal labour schemes operated by Australia and New Zealand enable migrants from select Pacific countries to fill labour shortages in certain industries such as agriculture.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top three countries in the region hosting refugees and asylum seekers are Australia (154,000), Papua New Guinea (9,000) and New Zealand (3,300) (</a:t>
            </a:r>
            <a:r>
              <a:rPr lang="en-AU" sz="1200" u="sng" kern="1200" dirty="0">
                <a:solidFill>
                  <a:schemeClr val="tx1"/>
                </a:solidFill>
                <a:effectLst/>
                <a:latin typeface="+mn-lt"/>
                <a:ea typeface="+mn-ea"/>
                <a:cs typeface="+mn-cs"/>
                <a:hlinkClick r:id="rId3"/>
              </a:rPr>
              <a:t>UNHCR, 2020</a:t>
            </a:r>
            <a:r>
              <a:rPr lang="en-AU" sz="1200" kern="1200" dirty="0">
                <a:solidFill>
                  <a:schemeClr val="tx1"/>
                </a:solidFill>
                <a:effectLst/>
                <a:latin typeface="+mn-lt"/>
                <a:ea typeface="+mn-ea"/>
                <a:cs typeface="+mn-cs"/>
              </a:rPr>
              <a:t>). Annually, Australia and New Zealand offer 18,750 places and 1,500 places respectively to the UNHCR’s refugee resettlement programme.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Meanwhile, Australia maintains offshore processing arrangements for people who arrive by boat to seek asylum.</a:t>
            </a:r>
          </a:p>
        </p:txBody>
      </p:sp>
      <p:sp>
        <p:nvSpPr>
          <p:cNvPr id="4" name="Foliennummernplatzhalter 3"/>
          <p:cNvSpPr>
            <a:spLocks noGrp="1"/>
          </p:cNvSpPr>
          <p:nvPr>
            <p:ph type="sldNum" sz="quarter" idx="5"/>
          </p:nvPr>
        </p:nvSpPr>
        <p:spPr/>
        <p:txBody>
          <a:bodyPr/>
          <a:lstStyle/>
          <a:p>
            <a:fld id="{18B623BB-A981-FA4D-8672-8DF951348CAF}" type="slidenum">
              <a:rPr lang="de-DE" smtClean="0"/>
              <a:t>14</a:t>
            </a:fld>
            <a:endParaRPr lang="de-DE"/>
          </a:p>
        </p:txBody>
      </p:sp>
    </p:spTree>
    <p:extLst>
      <p:ext uri="{BB962C8B-B14F-4D97-AF65-F5344CB8AC3E}">
        <p14:creationId xmlns:p14="http://schemas.microsoft.com/office/powerpoint/2010/main" val="3717338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And now I turn to the more dominant trends in recent times.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sz="1200" kern="1200" dirty="0">
                <a:solidFill>
                  <a:schemeClr val="tx1"/>
                </a:solidFill>
                <a:effectLst/>
                <a:latin typeface="+mn-lt"/>
                <a:ea typeface="+mn-ea"/>
                <a:cs typeface="+mn-cs"/>
              </a:rPr>
              <a:t>A key recent trend is the tense dance between ‘brain drain’ and remittance gain in the region. For many Pacific Island countries, the emigration of workers can cause  shortages in key professions, but such migration can also result in the benefit of remittances and new skills amongst returnees. Notably, r</a:t>
            </a:r>
            <a:r>
              <a:rPr lang="en-AU" dirty="0"/>
              <a:t>emittances account for at least 10 per cent of Gross Domestic Product in four countries in this region, including 37.6 per cent of Tonga’s GDP – which is the highest of any country in the world (</a:t>
            </a:r>
            <a:r>
              <a:rPr lang="en-AU" u="sng" dirty="0">
                <a:hlinkClick r:id="rId3"/>
              </a:rPr>
              <a:t>World Bank, 2020b</a:t>
            </a:r>
            <a:r>
              <a:rPr lang="en-AU" dirty="0"/>
              <a:t>).</a:t>
            </a:r>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sz="1200" kern="1200" dirty="0">
                <a:solidFill>
                  <a:schemeClr val="tx1"/>
                </a:solidFill>
                <a:effectLst/>
                <a:latin typeface="+mn-lt"/>
                <a:ea typeface="+mn-ea"/>
                <a:cs typeface="+mn-cs"/>
              </a:rPr>
              <a:t>Another key trend is found in anticipating climate-induced and environmentally-induced migration. Many of the countries of Oceania are acutely vulnerable to the impacts of environmental and climate change. While planned relocation is the least preferred option to respond to these challenges (</a:t>
            </a:r>
            <a:r>
              <a:rPr lang="en-AU" sz="1200" u="sng" kern="1200" dirty="0">
                <a:solidFill>
                  <a:schemeClr val="tx1"/>
                </a:solidFill>
                <a:effectLst/>
                <a:latin typeface="+mn-lt"/>
                <a:ea typeface="+mn-ea"/>
                <a:cs typeface="+mn-cs"/>
                <a:hlinkClick r:id="rId4"/>
              </a:rPr>
              <a:t>Gharbaoui and Blocher, 2018</a:t>
            </a:r>
            <a:r>
              <a:rPr lang="en-AU" sz="1200" kern="1200" dirty="0">
                <a:solidFill>
                  <a:schemeClr val="tx1"/>
                </a:solidFill>
                <a:effectLst/>
                <a:latin typeface="+mn-lt"/>
                <a:ea typeface="+mn-ea"/>
                <a:cs typeface="+mn-cs"/>
              </a:rPr>
              <a:t>), governments agree that migration linked to adverse climate impacts will become more common as disasters become more severe and impacted territories become uninhabitable (</a:t>
            </a:r>
            <a:r>
              <a:rPr lang="en-AU" sz="1200" u="sng" kern="1200" dirty="0">
                <a:solidFill>
                  <a:schemeClr val="tx1"/>
                </a:solidFill>
                <a:effectLst/>
                <a:latin typeface="+mn-lt"/>
                <a:ea typeface="+mn-ea"/>
                <a:cs typeface="+mn-cs"/>
                <a:hlinkClick r:id="rId5"/>
              </a:rPr>
              <a:t>McMichael et al., 2019</a:t>
            </a:r>
            <a:r>
              <a:rPr lang="en-A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regional framework is under consideration (</a:t>
            </a:r>
            <a:r>
              <a:rPr lang="en-US" sz="1200" u="sng" kern="1200" dirty="0">
                <a:solidFill>
                  <a:schemeClr val="tx1"/>
                </a:solidFill>
                <a:effectLst/>
                <a:latin typeface="+mn-lt"/>
                <a:ea typeface="+mn-ea"/>
                <a:cs typeface="+mn-cs"/>
                <a:hlinkClick r:id="rId6"/>
              </a:rPr>
              <a:t>IOM, 2020a</a:t>
            </a:r>
            <a:r>
              <a:rPr lang="en-US" sz="1200" kern="1200" dirty="0">
                <a:solidFill>
                  <a:schemeClr val="tx1"/>
                </a:solidFill>
                <a:effectLst/>
                <a:latin typeface="+mn-lt"/>
                <a:ea typeface="+mn-ea"/>
                <a:cs typeface="+mn-cs"/>
              </a:rPr>
              <a:t>), with the support of the Pacific Climate Change Migration and Human Security Programme (</a:t>
            </a:r>
            <a:r>
              <a:rPr lang="en-US" sz="1200" u="sng" kern="1200" dirty="0">
                <a:solidFill>
                  <a:schemeClr val="tx1"/>
                </a:solidFill>
                <a:effectLst/>
                <a:latin typeface="+mn-lt"/>
                <a:ea typeface="+mn-ea"/>
                <a:cs typeface="+mn-cs"/>
                <a:hlinkClick r:id="rId7"/>
              </a:rPr>
              <a:t>IOM, 2019</a:t>
            </a:r>
            <a:r>
              <a:rPr lang="en-US" sz="1200"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A landmark decision from the UN Human Rights Committee (</a:t>
            </a:r>
            <a:r>
              <a:rPr lang="en-AU" sz="1200" u="sng" kern="1200" dirty="0">
                <a:solidFill>
                  <a:schemeClr val="tx1"/>
                </a:solidFill>
                <a:effectLst/>
                <a:latin typeface="+mn-lt"/>
                <a:ea typeface="+mn-ea"/>
                <a:cs typeface="+mn-cs"/>
                <a:hlinkClick r:id="rId8"/>
              </a:rPr>
              <a:t>2020</a:t>
            </a:r>
            <a:r>
              <a:rPr lang="en-AU" sz="1200" kern="1200" dirty="0">
                <a:solidFill>
                  <a:schemeClr val="tx1"/>
                </a:solidFill>
                <a:effectLst/>
                <a:latin typeface="+mn-lt"/>
                <a:ea typeface="+mn-ea"/>
                <a:cs typeface="+mn-cs"/>
              </a:rPr>
              <a:t>) recognises that States shall refrain from sending people back to situations in which the impacts of climate change in the country of origin pose a risk to their life with dignity (principle of non-refoulement). The Committee’s conclusions underscore the urgency for States to open new regular migration pathways and provide temporary and longer-term forms of protection to people who would face life-threatening climate risks in case of return to their country of origin. The decision also highlights that the affected States need the support of the international community to address the immense challenges posed by climate change (</a:t>
            </a:r>
            <a:r>
              <a:rPr lang="en-AU" sz="1200" u="sng" kern="1200" dirty="0">
                <a:solidFill>
                  <a:schemeClr val="tx1"/>
                </a:solidFill>
                <a:effectLst/>
                <a:latin typeface="+mn-lt"/>
                <a:ea typeface="+mn-ea"/>
                <a:cs typeface="+mn-cs"/>
                <a:hlinkClick r:id="rId9"/>
              </a:rPr>
              <a:t>IOM, 2020b</a:t>
            </a:r>
            <a:r>
              <a:rPr lang="en-AU" sz="1200" kern="1200" dirty="0">
                <a:solidFill>
                  <a:schemeClr val="tx1"/>
                </a:solidFill>
                <a:effectLst/>
                <a:latin typeface="+mn-lt"/>
                <a:ea typeface="+mn-ea"/>
                <a:cs typeface="+mn-cs"/>
              </a:rPr>
              <a:t>).</a:t>
            </a:r>
            <a:r>
              <a:rPr lang="en-AU" dirty="0">
                <a:effectLst/>
              </a:rPr>
              <a:t> </a:t>
            </a:r>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AU"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18B623BB-A981-FA4D-8672-8DF951348CAF}" type="slidenum">
              <a:rPr lang="de-DE" smtClean="0"/>
              <a:t>15</a:t>
            </a:fld>
            <a:endParaRPr lang="de-DE"/>
          </a:p>
        </p:txBody>
      </p:sp>
    </p:spTree>
    <p:extLst>
      <p:ext uri="{BB962C8B-B14F-4D97-AF65-F5344CB8AC3E}">
        <p14:creationId xmlns:p14="http://schemas.microsoft.com/office/powerpoint/2010/main" val="2562929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sz="1200" b="0" kern="1200" dirty="0">
                <a:solidFill>
                  <a:schemeClr val="tx1"/>
                </a:solidFill>
                <a:effectLst/>
                <a:latin typeface="+mn-lt"/>
                <a:ea typeface="+mn-ea"/>
                <a:cs typeface="+mn-cs"/>
              </a:rPr>
              <a:t>And the biggest recent trend of all! I’m sure we are all well aware of many of the restrictions on human movement that have been introduced in an attempt to reduce the spread of COVID-19 both across the world and in this region, such as border closures, restrictions on transportation options, and stringent quarantine measures. As a result, there has been a dramatic drop in international migration.</a:t>
            </a:r>
          </a:p>
          <a:p>
            <a:endParaRPr lang="en-AU" sz="1200" b="1"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While these responses have reduced transmission, this has come at tremendous cost. The region’s economy is heavily dependent on international tourism. For example, </a:t>
            </a:r>
            <a:r>
              <a:rPr lang="en-AU" sz="1200" u="sng" kern="1200" dirty="0">
                <a:solidFill>
                  <a:schemeClr val="tx1"/>
                </a:solidFill>
                <a:effectLst/>
                <a:latin typeface="+mn-lt"/>
                <a:ea typeface="+mn-ea"/>
                <a:cs typeface="+mn-cs"/>
                <a:hlinkClick r:id="rId3"/>
              </a:rPr>
              <a:t>Fiji’s visitor numbers</a:t>
            </a:r>
            <a:r>
              <a:rPr lang="en-AU" sz="1200" kern="1200" dirty="0">
                <a:solidFill>
                  <a:schemeClr val="tx1"/>
                </a:solidFill>
                <a:effectLst/>
                <a:latin typeface="+mn-lt"/>
                <a:ea typeface="+mn-ea"/>
                <a:cs typeface="+mn-cs"/>
              </a:rPr>
              <a:t> are down by approximately 80,000 per month, with </a:t>
            </a:r>
            <a:r>
              <a:rPr lang="en-AU" sz="1200" u="sng" kern="1200" dirty="0">
                <a:solidFill>
                  <a:schemeClr val="tx1"/>
                </a:solidFill>
                <a:effectLst/>
                <a:latin typeface="+mn-lt"/>
                <a:ea typeface="+mn-ea"/>
                <a:cs typeface="+mn-cs"/>
                <a:hlinkClick r:id="rId4"/>
              </a:rPr>
              <a:t>tourism earnings</a:t>
            </a:r>
            <a:r>
              <a:rPr lang="en-AU" sz="1200" kern="1200" dirty="0">
                <a:solidFill>
                  <a:schemeClr val="tx1"/>
                </a:solidFill>
                <a:effectLst/>
                <a:latin typeface="+mn-lt"/>
                <a:ea typeface="+mn-ea"/>
                <a:cs typeface="+mn-cs"/>
              </a:rPr>
              <a:t> drastically reduced. Meanwhile, Australia and New Zealand have been hard hit by the lack of international students (</a:t>
            </a:r>
            <a:r>
              <a:rPr lang="en-AU" sz="1200" u="sng" kern="1200" dirty="0">
                <a:solidFill>
                  <a:schemeClr val="tx1"/>
                </a:solidFill>
                <a:effectLst/>
                <a:latin typeface="+mn-lt"/>
                <a:ea typeface="+mn-ea"/>
                <a:cs typeface="+mn-cs"/>
                <a:hlinkClick r:id="rId5"/>
              </a:rPr>
              <a:t>Australian Bureau of Statistics, 2020</a:t>
            </a:r>
            <a:r>
              <a:rPr lang="en-AU" sz="1200" kern="1200" dirty="0">
                <a:solidFill>
                  <a:schemeClr val="tx1"/>
                </a:solidFill>
                <a:effectLst/>
                <a:latin typeface="+mn-lt"/>
                <a:ea typeface="+mn-ea"/>
                <a:cs typeface="+mn-cs"/>
              </a:rPr>
              <a:t>; </a:t>
            </a:r>
            <a:r>
              <a:rPr lang="en-AU" sz="1200" u="sng" kern="1200" dirty="0">
                <a:solidFill>
                  <a:schemeClr val="tx1"/>
                </a:solidFill>
                <a:effectLst/>
                <a:latin typeface="+mn-lt"/>
                <a:ea typeface="+mn-ea"/>
                <a:cs typeface="+mn-cs"/>
                <a:hlinkClick r:id="rId6"/>
              </a:rPr>
              <a:t>New Zealand Government, 2020</a:t>
            </a:r>
            <a:r>
              <a:rPr lang="en-AU" sz="1200" kern="1200" dirty="0">
                <a:solidFill>
                  <a:schemeClr val="tx1"/>
                </a:solidFill>
                <a:effectLst/>
                <a:latin typeface="+mn-lt"/>
                <a:ea typeface="+mn-ea"/>
                <a:cs typeface="+mn-cs"/>
              </a:rPr>
              <a:t>) and seasonal labourers (</a:t>
            </a:r>
            <a:r>
              <a:rPr lang="en-AU" sz="1200" u="sng" kern="1200" dirty="0">
                <a:solidFill>
                  <a:schemeClr val="tx1"/>
                </a:solidFill>
                <a:effectLst/>
                <a:latin typeface="+mn-lt"/>
                <a:ea typeface="+mn-ea"/>
                <a:cs typeface="+mn-cs"/>
                <a:hlinkClick r:id="rId7"/>
              </a:rPr>
              <a:t>Australian Department of Home Affairs, 2020a</a:t>
            </a:r>
            <a:r>
              <a:rPr lang="en-AU" sz="1200" kern="1200" dirty="0">
                <a:solidFill>
                  <a:schemeClr val="tx1"/>
                </a:solidFill>
                <a:effectLst/>
                <a:latin typeface="+mn-lt"/>
                <a:ea typeface="+mn-ea"/>
                <a:cs typeface="+mn-cs"/>
              </a:rPr>
              <a:t>; </a:t>
            </a:r>
            <a:r>
              <a:rPr lang="en-AU" sz="1200" u="sng" kern="1200" dirty="0">
                <a:solidFill>
                  <a:schemeClr val="tx1"/>
                </a:solidFill>
                <a:effectLst/>
                <a:latin typeface="+mn-lt"/>
                <a:ea typeface="+mn-ea"/>
                <a:cs typeface="+mn-cs"/>
                <a:hlinkClick r:id="rId8"/>
              </a:rPr>
              <a:t>Immigration New Zealand, 2020</a:t>
            </a:r>
            <a:r>
              <a:rPr lang="en-AU"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AU"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18B623BB-A981-FA4D-8672-8DF951348CAF}" type="slidenum">
              <a:rPr lang="de-DE" smtClean="0"/>
              <a:t>16</a:t>
            </a:fld>
            <a:endParaRPr lang="de-DE"/>
          </a:p>
        </p:txBody>
      </p:sp>
    </p:spTree>
    <p:extLst>
      <p:ext uri="{BB962C8B-B14F-4D97-AF65-F5344CB8AC3E}">
        <p14:creationId xmlns:p14="http://schemas.microsoft.com/office/powerpoint/2010/main" val="3112253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sz="1200" kern="1200" dirty="0">
                <a:solidFill>
                  <a:schemeClr val="tx1"/>
                </a:solidFill>
                <a:effectLst/>
                <a:latin typeface="+mn-lt"/>
                <a:ea typeface="+mn-ea"/>
                <a:cs typeface="+mn-cs"/>
              </a:rPr>
              <a:t>Thousands of migrants in Oceania have now lost their jobs due to the economic downturn, or lost their right to work due to the expiry of their original visa (</a:t>
            </a:r>
            <a:r>
              <a:rPr lang="en-AU" sz="1200" u="sng" kern="1200" dirty="0">
                <a:solidFill>
                  <a:schemeClr val="tx1"/>
                </a:solidFill>
                <a:effectLst/>
                <a:latin typeface="+mn-lt"/>
                <a:ea typeface="+mn-ea"/>
                <a:cs typeface="+mn-cs"/>
                <a:hlinkClick r:id="rId3"/>
              </a:rPr>
              <a:t>Australian Red Cross, 2020</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Australian Red Cross provided emergency support to almost 30,000 migrants between 1 April and 30 June 2020, and found the key issues accessing the relief were financial insecurity, housing insecurity, gaps in health care and access to health care,  and deterioration in mental health.</a:t>
            </a: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a:t>
            </a:r>
            <a:r>
              <a:rPr lang="en-AU" sz="1200" u="sng" kern="1200" dirty="0">
                <a:solidFill>
                  <a:schemeClr val="tx1"/>
                </a:solidFill>
                <a:effectLst/>
                <a:latin typeface="+mn-lt"/>
                <a:ea typeface="+mn-ea"/>
                <a:cs typeface="+mn-cs"/>
                <a:hlinkClick r:id="rId4"/>
              </a:rPr>
              <a:t>World Bank (2020a)</a:t>
            </a:r>
            <a:r>
              <a:rPr lang="en-AU" sz="1200" kern="1200" dirty="0">
                <a:solidFill>
                  <a:schemeClr val="tx1"/>
                </a:solidFill>
                <a:effectLst/>
                <a:latin typeface="+mn-lt"/>
                <a:ea typeface="+mn-ea"/>
                <a:cs typeface="+mn-cs"/>
              </a:rPr>
              <a:t> reports remittances are dropping due to rising unemployment and inability to travel or work abroad, with an estimated 10.5 per cent decline in East Asia and the Pacific (</a:t>
            </a:r>
            <a:r>
              <a:rPr lang="en-AU" sz="1200" u="sng" kern="1200" dirty="0">
                <a:solidFill>
                  <a:schemeClr val="tx1"/>
                </a:solidFill>
                <a:effectLst/>
                <a:latin typeface="+mn-lt"/>
                <a:ea typeface="+mn-ea"/>
                <a:cs typeface="+mn-cs"/>
                <a:hlinkClick r:id="rId4"/>
              </a:rPr>
              <a:t>ibid.</a:t>
            </a:r>
            <a:r>
              <a:rPr lang="en-AU" sz="1200" kern="1200" dirty="0">
                <a:solidFill>
                  <a:schemeClr val="tx1"/>
                </a:solidFill>
                <a:effectLst/>
                <a:latin typeface="+mn-lt"/>
                <a:ea typeface="+mn-ea"/>
                <a:cs typeface="+mn-cs"/>
              </a:rPr>
              <a:t>). </a:t>
            </a:r>
          </a:p>
          <a:p>
            <a:endParaRPr lang="de-DE" dirty="0"/>
          </a:p>
          <a:p>
            <a:r>
              <a:rPr lang="de-DE" dirty="0" err="1"/>
              <a:t>For</a:t>
            </a:r>
            <a:r>
              <a:rPr lang="de-DE" dirty="0"/>
              <a:t> </a:t>
            </a:r>
            <a:r>
              <a:rPr lang="de-DE" dirty="0" err="1"/>
              <a:t>those</a:t>
            </a:r>
            <a:r>
              <a:rPr lang="de-DE" dirty="0"/>
              <a:t> Pacific countries </a:t>
            </a:r>
            <a:r>
              <a:rPr lang="de-DE" dirty="0" err="1"/>
              <a:t>with</a:t>
            </a:r>
            <a:r>
              <a:rPr lang="de-DE" dirty="0"/>
              <a:t> a high </a:t>
            </a:r>
            <a:r>
              <a:rPr lang="de-DE" dirty="0" err="1"/>
              <a:t>level</a:t>
            </a:r>
            <a:r>
              <a:rPr lang="de-DE" dirty="0"/>
              <a:t> </a:t>
            </a:r>
            <a:r>
              <a:rPr lang="de-DE" dirty="0" err="1"/>
              <a:t>of</a:t>
            </a:r>
            <a:r>
              <a:rPr lang="de-DE" dirty="0"/>
              <a:t> </a:t>
            </a:r>
            <a:r>
              <a:rPr lang="de-DE" dirty="0" err="1"/>
              <a:t>remittances</a:t>
            </a:r>
            <a:r>
              <a:rPr lang="de-DE" dirty="0"/>
              <a:t>, </a:t>
            </a:r>
            <a:r>
              <a:rPr lang="de-DE" dirty="0" err="1"/>
              <a:t>this</a:t>
            </a:r>
            <a:r>
              <a:rPr lang="de-DE" dirty="0"/>
              <a:t> </a:t>
            </a:r>
            <a:r>
              <a:rPr lang="de-DE" dirty="0" err="1"/>
              <a:t>impact</a:t>
            </a:r>
            <a:r>
              <a:rPr lang="de-DE" dirty="0"/>
              <a:t> will </a:t>
            </a:r>
            <a:r>
              <a:rPr lang="de-DE" dirty="0" err="1"/>
              <a:t>have</a:t>
            </a:r>
            <a:r>
              <a:rPr lang="de-DE" dirty="0"/>
              <a:t> </a:t>
            </a:r>
            <a:r>
              <a:rPr lang="de-DE" dirty="0" err="1"/>
              <a:t>serious</a:t>
            </a:r>
            <a:r>
              <a:rPr lang="de-DE" dirty="0"/>
              <a:t> </a:t>
            </a:r>
            <a:r>
              <a:rPr lang="de-DE" dirty="0" err="1"/>
              <a:t>and</a:t>
            </a:r>
            <a:r>
              <a:rPr lang="de-DE" dirty="0"/>
              <a:t> </a:t>
            </a:r>
            <a:r>
              <a:rPr lang="de-DE" dirty="0" err="1"/>
              <a:t>long</a:t>
            </a:r>
            <a:r>
              <a:rPr lang="de-DE" dirty="0"/>
              <a:t>-lasting </a:t>
            </a:r>
            <a:r>
              <a:rPr lang="de-DE" dirty="0" err="1"/>
              <a:t>impacts</a:t>
            </a:r>
            <a:r>
              <a:rPr lang="de-DE" dirty="0"/>
              <a:t>.</a:t>
            </a:r>
          </a:p>
        </p:txBody>
      </p:sp>
      <p:sp>
        <p:nvSpPr>
          <p:cNvPr id="4" name="Foliennummernplatzhalter 3"/>
          <p:cNvSpPr>
            <a:spLocks noGrp="1"/>
          </p:cNvSpPr>
          <p:nvPr>
            <p:ph type="sldNum" sz="quarter" idx="5"/>
          </p:nvPr>
        </p:nvSpPr>
        <p:spPr/>
        <p:txBody>
          <a:bodyPr/>
          <a:lstStyle/>
          <a:p>
            <a:fld id="{18B623BB-A981-FA4D-8672-8DF951348CAF}" type="slidenum">
              <a:rPr lang="de-DE" smtClean="0"/>
              <a:t>17</a:t>
            </a:fld>
            <a:endParaRPr lang="de-DE"/>
          </a:p>
        </p:txBody>
      </p:sp>
    </p:spTree>
    <p:extLst>
      <p:ext uri="{BB962C8B-B14F-4D97-AF65-F5344CB8AC3E}">
        <p14:creationId xmlns:p14="http://schemas.microsoft.com/office/powerpoint/2010/main" val="2896864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sz="1200" kern="1200" dirty="0">
                <a:solidFill>
                  <a:schemeClr val="tx1"/>
                </a:solidFill>
                <a:effectLst/>
                <a:latin typeface="+mn-lt"/>
                <a:ea typeface="+mn-ea"/>
                <a:cs typeface="+mn-cs"/>
              </a:rPr>
              <a:t>Due to low caseloads, some countries were starting border re‑openings. As of 24 October 2020, New Zealanders could travel to four states within Australia, and were not required to quarantine on arrival (</a:t>
            </a:r>
            <a:r>
              <a:rPr lang="en-AU" sz="1200" u="sng" kern="1200" dirty="0">
                <a:solidFill>
                  <a:schemeClr val="tx1"/>
                </a:solidFill>
                <a:effectLst/>
                <a:latin typeface="+mn-lt"/>
                <a:ea typeface="+mn-ea"/>
                <a:cs typeface="+mn-cs"/>
                <a:hlinkClick r:id="rId3"/>
              </a:rPr>
              <a:t>Australian Department of Home Affairs, 2020b</a:t>
            </a:r>
            <a:r>
              <a:rPr lang="en-AU" sz="1200" kern="1200" dirty="0">
                <a:solidFill>
                  <a:schemeClr val="tx1"/>
                </a:solidFill>
                <a:effectLst/>
                <a:latin typeface="+mn-lt"/>
                <a:ea typeface="+mn-ea"/>
                <a:cs typeface="+mn-cs"/>
              </a:rPr>
              <a:t>). However, Australians could not yet travel to New Zealand (</a:t>
            </a:r>
            <a:r>
              <a:rPr lang="en-AU" sz="1200" u="sng" kern="1200" dirty="0">
                <a:solidFill>
                  <a:schemeClr val="tx1"/>
                </a:solidFill>
                <a:effectLst/>
                <a:latin typeface="+mn-lt"/>
                <a:ea typeface="+mn-ea"/>
                <a:cs typeface="+mn-cs"/>
                <a:hlinkClick r:id="rId4"/>
              </a:rPr>
              <a:t>ibid.</a:t>
            </a:r>
            <a:r>
              <a:rPr lang="en-AU" sz="1200" kern="1200" dirty="0">
                <a:solidFill>
                  <a:schemeClr val="tx1"/>
                </a:solidFill>
                <a:effectLst/>
                <a:latin typeface="+mn-lt"/>
                <a:ea typeface="+mn-ea"/>
                <a:cs typeface="+mn-cs"/>
              </a:rPr>
              <a:t>). The five COVID-free countries in Micronesia were also working towards a similar “travel bubble” (</a:t>
            </a:r>
            <a:r>
              <a:rPr lang="en-AU" sz="1200" u="sng" kern="1200" dirty="0">
                <a:solidFill>
                  <a:schemeClr val="tx1"/>
                </a:solidFill>
                <a:effectLst/>
                <a:latin typeface="+mn-lt"/>
                <a:ea typeface="+mn-ea"/>
                <a:cs typeface="+mn-cs"/>
                <a:hlinkClick r:id="rId5"/>
              </a:rPr>
              <a:t>Palau Government, 2020a</a:t>
            </a:r>
            <a:r>
              <a:rPr lang="en-AU"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AU"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18B623BB-A981-FA4D-8672-8DF951348CAF}" type="slidenum">
              <a:rPr lang="de-DE" smtClean="0"/>
              <a:t>18</a:t>
            </a:fld>
            <a:endParaRPr lang="de-DE"/>
          </a:p>
        </p:txBody>
      </p:sp>
    </p:spTree>
    <p:extLst>
      <p:ext uri="{BB962C8B-B14F-4D97-AF65-F5344CB8AC3E}">
        <p14:creationId xmlns:p14="http://schemas.microsoft.com/office/powerpoint/2010/main" val="1413404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sz="1200" kern="1200" dirty="0">
                <a:solidFill>
                  <a:schemeClr val="tx1"/>
                </a:solidFill>
                <a:effectLst/>
                <a:latin typeface="+mn-lt"/>
                <a:ea typeface="+mn-ea"/>
                <a:cs typeface="+mn-cs"/>
              </a:rPr>
              <a:t>It seems somewhat appropriate to be presenting this to you on an online platform, a contrast to the many times I have been able to meet with people in person to discuss and explore migration issues. Our current circumstances are certainly creating new and unexpected changes to our ways of living and working. But the legacy of migration in Oceania is so well founded that it is likely we will see a quick re-ignition of pre-existing migration trends in the region when it can be done in a safe and orderly manner.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 hope when that time comes, I have an opportunity to meet some of you in person as we continue to work on this important and vital matter for our region!</a:t>
            </a:r>
          </a:p>
          <a:p>
            <a:endParaRPr lang="en-AU"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18B623BB-A981-FA4D-8672-8DF951348CAF}" type="slidenum">
              <a:rPr lang="de-DE" smtClean="0"/>
              <a:t>19</a:t>
            </a:fld>
            <a:endParaRPr lang="de-DE"/>
          </a:p>
        </p:txBody>
      </p:sp>
    </p:spTree>
    <p:extLst>
      <p:ext uri="{BB962C8B-B14F-4D97-AF65-F5344CB8AC3E}">
        <p14:creationId xmlns:p14="http://schemas.microsoft.com/office/powerpoint/2010/main" val="2685556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8B623BB-A981-FA4D-8672-8DF951348CAF}" type="slidenum">
              <a:rPr lang="de-DE" smtClean="0"/>
              <a:t>2</a:t>
            </a:fld>
            <a:endParaRPr lang="de-DE"/>
          </a:p>
        </p:txBody>
      </p:sp>
    </p:spTree>
    <p:extLst>
      <p:ext uri="{BB962C8B-B14F-4D97-AF65-F5344CB8AC3E}">
        <p14:creationId xmlns:p14="http://schemas.microsoft.com/office/powerpoint/2010/main" val="2718941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8B623BB-A981-FA4D-8672-8DF951348CAF}" type="slidenum">
              <a:rPr lang="de-DE" smtClean="0"/>
              <a:t>20</a:t>
            </a:fld>
            <a:endParaRPr lang="de-DE"/>
          </a:p>
        </p:txBody>
      </p:sp>
    </p:spTree>
    <p:extLst>
      <p:ext uri="{BB962C8B-B14F-4D97-AF65-F5344CB8AC3E}">
        <p14:creationId xmlns:p14="http://schemas.microsoft.com/office/powerpoint/2010/main" val="2143086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8B623BB-A981-FA4D-8672-8DF951348CAF}" type="slidenum">
              <a:rPr lang="de-DE" smtClean="0"/>
              <a:t>3</a:t>
            </a:fld>
            <a:endParaRPr lang="de-DE"/>
          </a:p>
        </p:txBody>
      </p:sp>
    </p:spTree>
    <p:extLst>
      <p:ext uri="{BB962C8B-B14F-4D97-AF65-F5344CB8AC3E}">
        <p14:creationId xmlns:p14="http://schemas.microsoft.com/office/powerpoint/2010/main" val="2708478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8B623BB-A981-FA4D-8672-8DF951348CAF}" type="slidenum">
              <a:rPr lang="de-DE" smtClean="0"/>
              <a:t>4</a:t>
            </a:fld>
            <a:endParaRPr lang="de-DE"/>
          </a:p>
        </p:txBody>
      </p:sp>
    </p:spTree>
    <p:extLst>
      <p:ext uri="{BB962C8B-B14F-4D97-AF65-F5344CB8AC3E}">
        <p14:creationId xmlns:p14="http://schemas.microsoft.com/office/powerpoint/2010/main" val="3786473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8B623BB-A981-FA4D-8672-8DF951348CAF}" type="slidenum">
              <a:rPr lang="de-DE" smtClean="0"/>
              <a:t>5</a:t>
            </a:fld>
            <a:endParaRPr lang="de-DE"/>
          </a:p>
        </p:txBody>
      </p:sp>
    </p:spTree>
    <p:extLst>
      <p:ext uri="{BB962C8B-B14F-4D97-AF65-F5344CB8AC3E}">
        <p14:creationId xmlns:p14="http://schemas.microsoft.com/office/powerpoint/2010/main" val="1252109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a:solidFill>
                  <a:schemeClr val="tx1"/>
                </a:solidFill>
                <a:effectLst/>
                <a:latin typeface="+mn-lt"/>
                <a:ea typeface="+mn-ea"/>
                <a:cs typeface="+mn-cs"/>
              </a:rPr>
              <a:t> </a:t>
            </a:r>
            <a:endParaRPr lang="de-DE" dirty="0"/>
          </a:p>
        </p:txBody>
      </p:sp>
      <p:sp>
        <p:nvSpPr>
          <p:cNvPr id="4" name="Foliennummernplatzhalter 3"/>
          <p:cNvSpPr>
            <a:spLocks noGrp="1"/>
          </p:cNvSpPr>
          <p:nvPr>
            <p:ph type="sldNum" sz="quarter" idx="5"/>
          </p:nvPr>
        </p:nvSpPr>
        <p:spPr/>
        <p:txBody>
          <a:bodyPr/>
          <a:lstStyle/>
          <a:p>
            <a:fld id="{18B623BB-A981-FA4D-8672-8DF951348CAF}" type="slidenum">
              <a:rPr lang="de-DE" smtClean="0"/>
              <a:t>6</a:t>
            </a:fld>
            <a:endParaRPr lang="de-DE"/>
          </a:p>
        </p:txBody>
      </p:sp>
    </p:spTree>
    <p:extLst>
      <p:ext uri="{BB962C8B-B14F-4D97-AF65-F5344CB8AC3E}">
        <p14:creationId xmlns:p14="http://schemas.microsoft.com/office/powerpoint/2010/main" val="354203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Thank</a:t>
            </a:r>
            <a:r>
              <a:rPr lang="de-DE" dirty="0"/>
              <a:t> </a:t>
            </a:r>
            <a:r>
              <a:rPr lang="de-DE" dirty="0" err="1"/>
              <a:t>you</a:t>
            </a:r>
            <a:r>
              <a:rPr lang="de-DE" dirty="0"/>
              <a:t> so </a:t>
            </a:r>
            <a:r>
              <a:rPr lang="de-DE" dirty="0" err="1"/>
              <a:t>much</a:t>
            </a:r>
            <a:r>
              <a:rPr lang="de-DE" dirty="0"/>
              <a:t> </a:t>
            </a:r>
            <a:r>
              <a:rPr lang="de-DE" dirty="0" err="1"/>
              <a:t>for</a:t>
            </a:r>
            <a:r>
              <a:rPr lang="de-DE" dirty="0"/>
              <a:t> </a:t>
            </a:r>
            <a:r>
              <a:rPr lang="de-DE" dirty="0" err="1"/>
              <a:t>the</a:t>
            </a:r>
            <a:r>
              <a:rPr lang="de-DE" dirty="0"/>
              <a:t> </a:t>
            </a:r>
            <a:r>
              <a:rPr lang="de-DE" dirty="0" err="1"/>
              <a:t>opportunity</a:t>
            </a:r>
            <a:r>
              <a:rPr lang="de-DE" dirty="0"/>
              <a:t> </a:t>
            </a:r>
            <a:r>
              <a:rPr lang="de-DE" dirty="0" err="1"/>
              <a:t>to</a:t>
            </a:r>
            <a:r>
              <a:rPr lang="de-DE" dirty="0"/>
              <a:t> </a:t>
            </a:r>
            <a:r>
              <a:rPr lang="de-DE" dirty="0" err="1"/>
              <a:t>present</a:t>
            </a:r>
            <a:r>
              <a:rPr lang="de-DE" dirty="0"/>
              <a:t> </a:t>
            </a:r>
            <a:r>
              <a:rPr lang="de-DE" dirty="0" err="1"/>
              <a:t>the</a:t>
            </a:r>
            <a:r>
              <a:rPr lang="de-DE" dirty="0"/>
              <a:t> </a:t>
            </a:r>
            <a:r>
              <a:rPr lang="de-DE" dirty="0" err="1"/>
              <a:t>findings</a:t>
            </a:r>
            <a:r>
              <a:rPr lang="de-DE" dirty="0"/>
              <a:t> </a:t>
            </a:r>
            <a:r>
              <a:rPr lang="de-DE" dirty="0" err="1"/>
              <a:t>regarding</a:t>
            </a:r>
            <a:r>
              <a:rPr lang="de-DE" dirty="0"/>
              <a:t> </a:t>
            </a:r>
            <a:r>
              <a:rPr lang="de-DE" dirty="0" err="1"/>
              <a:t>migration</a:t>
            </a:r>
            <a:r>
              <a:rPr lang="de-DE" dirty="0"/>
              <a:t> </a:t>
            </a:r>
            <a:r>
              <a:rPr lang="de-DE" dirty="0" err="1"/>
              <a:t>data</a:t>
            </a:r>
            <a:r>
              <a:rPr lang="de-DE" dirty="0"/>
              <a:t> in </a:t>
            </a:r>
            <a:r>
              <a:rPr lang="de-DE" dirty="0" err="1"/>
              <a:t>Oceania</a:t>
            </a:r>
            <a:r>
              <a:rPr lang="de-DE" dirty="0"/>
              <a:t> </a:t>
            </a:r>
            <a:r>
              <a:rPr lang="de-DE" dirty="0" err="1"/>
              <a:t>today</a:t>
            </a:r>
            <a:r>
              <a:rPr lang="de-DE" dirty="0"/>
              <a:t>. I was </a:t>
            </a:r>
            <a:r>
              <a:rPr lang="de-DE" dirty="0" err="1"/>
              <a:t>honoured</a:t>
            </a:r>
            <a:r>
              <a:rPr lang="de-DE" dirty="0"/>
              <a:t> </a:t>
            </a:r>
            <a:r>
              <a:rPr lang="de-DE" dirty="0" err="1"/>
              <a:t>to</a:t>
            </a:r>
            <a:r>
              <a:rPr lang="de-DE" dirty="0"/>
              <a:t> </a:t>
            </a:r>
            <a:r>
              <a:rPr lang="de-DE" dirty="0" err="1"/>
              <a:t>be</a:t>
            </a:r>
            <a:r>
              <a:rPr lang="de-DE" dirty="0"/>
              <a:t> </a:t>
            </a:r>
            <a:r>
              <a:rPr lang="de-DE" dirty="0" err="1"/>
              <a:t>able</a:t>
            </a:r>
            <a:r>
              <a:rPr lang="de-DE" dirty="0"/>
              <a:t> </a:t>
            </a:r>
            <a:r>
              <a:rPr lang="de-DE" dirty="0" err="1"/>
              <a:t>to</a:t>
            </a:r>
            <a:r>
              <a:rPr lang="de-DE" dirty="0"/>
              <a:t> </a:t>
            </a:r>
            <a:r>
              <a:rPr lang="de-DE" dirty="0" err="1"/>
              <a:t>contribute</a:t>
            </a:r>
            <a:r>
              <a:rPr lang="de-DE" dirty="0"/>
              <a:t> </a:t>
            </a:r>
            <a:r>
              <a:rPr lang="de-DE" dirty="0" err="1"/>
              <a:t>to</a:t>
            </a:r>
            <a:r>
              <a:rPr lang="de-DE" dirty="0"/>
              <a:t> </a:t>
            </a:r>
            <a:r>
              <a:rPr lang="de-DE" dirty="0" err="1"/>
              <a:t>the</a:t>
            </a:r>
            <a:r>
              <a:rPr lang="de-DE" dirty="0"/>
              <a:t> Migration Data Portal </a:t>
            </a:r>
            <a:r>
              <a:rPr lang="de-DE" dirty="0" err="1"/>
              <a:t>with</a:t>
            </a:r>
            <a:r>
              <a:rPr lang="de-DE" dirty="0"/>
              <a:t> an </a:t>
            </a:r>
            <a:r>
              <a:rPr lang="de-DE" dirty="0" err="1"/>
              <a:t>analysis</a:t>
            </a:r>
            <a:r>
              <a:rPr lang="de-DE" dirty="0"/>
              <a:t> </a:t>
            </a:r>
            <a:r>
              <a:rPr lang="de-DE" dirty="0" err="1"/>
              <a:t>of</a:t>
            </a:r>
            <a:r>
              <a:rPr lang="de-DE" dirty="0"/>
              <a:t> </a:t>
            </a:r>
            <a:r>
              <a:rPr lang="de-DE" dirty="0" err="1"/>
              <a:t>the</a:t>
            </a:r>
            <a:r>
              <a:rPr lang="de-DE" dirty="0"/>
              <a:t> </a:t>
            </a:r>
            <a:r>
              <a:rPr lang="de-DE" dirty="0" err="1"/>
              <a:t>trends</a:t>
            </a:r>
            <a:r>
              <a:rPr lang="de-DE" dirty="0"/>
              <a:t> </a:t>
            </a:r>
            <a:r>
              <a:rPr lang="de-DE" dirty="0" err="1"/>
              <a:t>of</a:t>
            </a:r>
            <a:r>
              <a:rPr lang="de-DE" dirty="0"/>
              <a:t> </a:t>
            </a:r>
            <a:r>
              <a:rPr lang="de-DE" dirty="0" err="1"/>
              <a:t>this</a:t>
            </a:r>
            <a:r>
              <a:rPr lang="de-DE" dirty="0"/>
              <a:t> </a:t>
            </a:r>
            <a:r>
              <a:rPr lang="de-DE" dirty="0" err="1"/>
              <a:t>region</a:t>
            </a:r>
            <a:r>
              <a:rPr lang="de-DE" dirty="0"/>
              <a:t>. Today I will </a:t>
            </a:r>
            <a:r>
              <a:rPr lang="de-DE" dirty="0" err="1"/>
              <a:t>flag</a:t>
            </a:r>
            <a:r>
              <a:rPr lang="de-DE" dirty="0"/>
              <a:t> </a:t>
            </a:r>
            <a:r>
              <a:rPr lang="de-DE" dirty="0" err="1"/>
              <a:t>the</a:t>
            </a:r>
            <a:r>
              <a:rPr lang="de-DE" dirty="0"/>
              <a:t> </a:t>
            </a:r>
            <a:r>
              <a:rPr lang="de-DE" dirty="0" err="1"/>
              <a:t>key</a:t>
            </a:r>
            <a:r>
              <a:rPr lang="de-DE" dirty="0"/>
              <a:t> </a:t>
            </a:r>
            <a:r>
              <a:rPr lang="de-DE" dirty="0" err="1"/>
              <a:t>trends</a:t>
            </a:r>
            <a:r>
              <a:rPr lang="de-DE" dirty="0"/>
              <a:t> </a:t>
            </a:r>
            <a:r>
              <a:rPr lang="de-DE" dirty="0" err="1"/>
              <a:t>that</a:t>
            </a:r>
            <a:r>
              <a:rPr lang="de-DE" dirty="0"/>
              <a:t> </a:t>
            </a:r>
            <a:r>
              <a:rPr lang="de-DE" dirty="0" err="1"/>
              <a:t>are</a:t>
            </a:r>
            <a:r>
              <a:rPr lang="de-DE" dirty="0"/>
              <a:t> </a:t>
            </a:r>
            <a:r>
              <a:rPr lang="de-DE" dirty="0" err="1"/>
              <a:t>elaborated</a:t>
            </a:r>
            <a:r>
              <a:rPr lang="de-DE" dirty="0"/>
              <a:t> in </a:t>
            </a:r>
            <a:r>
              <a:rPr lang="de-DE" dirty="0" err="1"/>
              <a:t>more</a:t>
            </a:r>
            <a:r>
              <a:rPr lang="de-DE" dirty="0"/>
              <a:t> </a:t>
            </a:r>
            <a:r>
              <a:rPr lang="de-DE" dirty="0" err="1"/>
              <a:t>detail</a:t>
            </a:r>
            <a:r>
              <a:rPr lang="de-DE" dirty="0"/>
              <a:t> in </a:t>
            </a:r>
            <a:r>
              <a:rPr lang="de-DE" dirty="0" err="1"/>
              <a:t>the</a:t>
            </a:r>
            <a:r>
              <a:rPr lang="de-DE" dirty="0"/>
              <a:t> </a:t>
            </a:r>
            <a:r>
              <a:rPr lang="de-DE" dirty="0" err="1"/>
              <a:t>page</a:t>
            </a:r>
            <a:r>
              <a:rPr lang="de-DE" dirty="0"/>
              <a:t> </a:t>
            </a:r>
            <a:r>
              <a:rPr lang="de-DE" dirty="0" err="1"/>
              <a:t>we</a:t>
            </a:r>
            <a:r>
              <a:rPr lang="de-DE" dirty="0"/>
              <a:t> </a:t>
            </a:r>
            <a:r>
              <a:rPr lang="de-DE" dirty="0" err="1"/>
              <a:t>are</a:t>
            </a:r>
            <a:r>
              <a:rPr lang="de-DE" dirty="0"/>
              <a:t> </a:t>
            </a:r>
            <a:r>
              <a:rPr lang="de-DE" dirty="0" err="1"/>
              <a:t>launching</a:t>
            </a:r>
            <a:r>
              <a:rPr lang="de-DE" dirty="0"/>
              <a:t> </a:t>
            </a:r>
            <a:r>
              <a:rPr lang="de-DE" dirty="0" err="1"/>
              <a:t>today</a:t>
            </a:r>
            <a:r>
              <a:rPr lang="de-DE" dirty="0"/>
              <a:t>, </a:t>
            </a:r>
            <a:r>
              <a:rPr lang="de-DE" dirty="0" err="1"/>
              <a:t>including</a:t>
            </a:r>
            <a:r>
              <a:rPr lang="de-DE" dirty="0"/>
              <a:t> </a:t>
            </a:r>
            <a:r>
              <a:rPr lang="de-DE" dirty="0" err="1"/>
              <a:t>the</a:t>
            </a:r>
            <a:r>
              <a:rPr lang="de-DE" dirty="0"/>
              <a:t> </a:t>
            </a:r>
            <a:r>
              <a:rPr lang="de-DE" dirty="0" err="1"/>
              <a:t>impacts</a:t>
            </a:r>
            <a:r>
              <a:rPr lang="de-DE" dirty="0"/>
              <a:t> </a:t>
            </a:r>
            <a:r>
              <a:rPr lang="de-DE" dirty="0" err="1"/>
              <a:t>of</a:t>
            </a:r>
            <a:r>
              <a:rPr lang="de-DE" dirty="0"/>
              <a:t> </a:t>
            </a:r>
            <a:r>
              <a:rPr lang="de-DE" dirty="0" err="1"/>
              <a:t>the</a:t>
            </a:r>
            <a:r>
              <a:rPr lang="de-DE" dirty="0"/>
              <a:t> </a:t>
            </a:r>
            <a:r>
              <a:rPr lang="de-DE" dirty="0" err="1"/>
              <a:t>current</a:t>
            </a:r>
            <a:r>
              <a:rPr lang="de-DE" dirty="0"/>
              <a:t> COVID-19 </a:t>
            </a:r>
            <a:r>
              <a:rPr lang="de-DE" dirty="0" err="1"/>
              <a:t>pandemic</a:t>
            </a:r>
            <a:r>
              <a:rPr lang="de-DE" dirty="0"/>
              <a:t> on </a:t>
            </a:r>
            <a:r>
              <a:rPr lang="de-DE" dirty="0" err="1"/>
              <a:t>migration</a:t>
            </a:r>
            <a:r>
              <a:rPr lang="de-DE" dirty="0"/>
              <a:t> in </a:t>
            </a:r>
            <a:r>
              <a:rPr lang="de-DE" dirty="0" err="1"/>
              <a:t>Oceania</a:t>
            </a:r>
            <a:r>
              <a:rPr lang="de-DE" dirty="0"/>
              <a:t>.</a:t>
            </a:r>
          </a:p>
        </p:txBody>
      </p:sp>
      <p:sp>
        <p:nvSpPr>
          <p:cNvPr id="4" name="Foliennummernplatzhalter 3"/>
          <p:cNvSpPr>
            <a:spLocks noGrp="1"/>
          </p:cNvSpPr>
          <p:nvPr>
            <p:ph type="sldNum" sz="quarter" idx="5"/>
          </p:nvPr>
        </p:nvSpPr>
        <p:spPr/>
        <p:txBody>
          <a:bodyPr/>
          <a:lstStyle/>
          <a:p>
            <a:fld id="{18B623BB-A981-FA4D-8672-8DF951348CAF}" type="slidenum">
              <a:rPr lang="de-DE" smtClean="0"/>
              <a:t>7</a:t>
            </a:fld>
            <a:endParaRPr lang="de-DE"/>
          </a:p>
        </p:txBody>
      </p:sp>
    </p:spTree>
    <p:extLst>
      <p:ext uri="{BB962C8B-B14F-4D97-AF65-F5344CB8AC3E}">
        <p14:creationId xmlns:p14="http://schemas.microsoft.com/office/powerpoint/2010/main" val="1563507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Oceania is  comprised of island nations with few shared land borders spread across the Pacific Ocean.  Traditionally, the ocean was seen to connect people through a ‘sea of islands’ (</a:t>
            </a:r>
            <a:r>
              <a:rPr lang="en-AU" sz="1200" u="sng" kern="1200" dirty="0">
                <a:solidFill>
                  <a:schemeClr val="tx1"/>
                </a:solidFill>
                <a:effectLst/>
                <a:latin typeface="+mn-lt"/>
                <a:ea typeface="+mn-ea"/>
                <a:cs typeface="+mn-cs"/>
                <a:hlinkClick r:id="rId3"/>
              </a:rPr>
              <a:t>Hau’ofa et al., 1993</a:t>
            </a:r>
            <a:r>
              <a:rPr lang="en-AU" sz="1200" kern="1200" dirty="0">
                <a:solidFill>
                  <a:schemeClr val="tx1"/>
                </a:solidFill>
                <a:effectLst/>
                <a:latin typeface="+mn-lt"/>
                <a:ea typeface="+mn-ea"/>
                <a:cs typeface="+mn-cs"/>
              </a:rPr>
              <a:t>), resulting in the region’s current identity as the ‘</a:t>
            </a:r>
            <a:r>
              <a:rPr lang="en-AU" sz="1200" u="sng" kern="1200" dirty="0">
                <a:solidFill>
                  <a:schemeClr val="tx1"/>
                </a:solidFill>
                <a:effectLst/>
                <a:latin typeface="+mn-lt"/>
                <a:ea typeface="+mn-ea"/>
                <a:cs typeface="+mn-cs"/>
                <a:hlinkClick r:id="rId4"/>
              </a:rPr>
              <a:t>Blue Pacific Continent</a:t>
            </a:r>
            <a:r>
              <a:rPr lang="en-AU" sz="1200" kern="1200" dirty="0">
                <a:solidFill>
                  <a:schemeClr val="tx1"/>
                </a:solidFill>
                <a:effectLst/>
                <a:latin typeface="+mn-lt"/>
                <a:ea typeface="+mn-ea"/>
                <a:cs typeface="+mn-cs"/>
              </a:rPr>
              <a:t>.’ Its 14 countries are grouped into four geopolitical sub-regions, as shown on the screen.</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a:t>
            </a:r>
            <a:r>
              <a:rPr lang="en-AU" sz="1200" u="sng" kern="1200" dirty="0">
                <a:solidFill>
                  <a:schemeClr val="tx1"/>
                </a:solidFill>
                <a:effectLst/>
                <a:latin typeface="+mn-lt"/>
                <a:ea typeface="+mn-ea"/>
                <a:cs typeface="+mn-cs"/>
              </a:rPr>
              <a:t>here are nine semi‑autonomous territories</a:t>
            </a:r>
            <a:r>
              <a:rPr lang="en-AU" sz="1200" kern="1200" dirty="0">
                <a:solidFill>
                  <a:schemeClr val="tx1"/>
                </a:solidFill>
                <a:effectLst/>
                <a:latin typeface="+mn-lt"/>
                <a:ea typeface="+mn-ea"/>
                <a:cs typeface="+mn-cs"/>
              </a:rPr>
              <a:t> in the area that do not maintain representation at the United Nations, and are not included in these analyses.  </a:t>
            </a:r>
          </a:p>
          <a:p>
            <a:r>
              <a:rPr lang="en-AU" sz="1200" kern="1200" dirty="0">
                <a:solidFill>
                  <a:schemeClr val="tx1"/>
                </a:solidFill>
                <a:effectLst/>
                <a:latin typeface="+mn-lt"/>
                <a:ea typeface="+mn-ea"/>
                <a:cs typeface="+mn-cs"/>
              </a:rPr>
              <a:t>Migrants represent 25.8 per cent of the 873,000 people in these territories (</a:t>
            </a:r>
            <a:r>
              <a:rPr lang="en-AU" sz="1200" u="sng" kern="1200" dirty="0">
                <a:solidFill>
                  <a:schemeClr val="tx1"/>
                </a:solidFill>
                <a:effectLst/>
                <a:latin typeface="+mn-lt"/>
                <a:ea typeface="+mn-ea"/>
                <a:cs typeface="+mn-cs"/>
                <a:hlinkClick r:id="rId5"/>
              </a:rPr>
              <a:t>ibid.</a:t>
            </a:r>
            <a:r>
              <a:rPr lang="en-AU" sz="120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fld id="{18B623BB-A981-FA4D-8672-8DF951348CAF}" type="slidenum">
              <a:rPr lang="de-DE" smtClean="0"/>
              <a:t>8</a:t>
            </a:fld>
            <a:endParaRPr lang="de-DE"/>
          </a:p>
        </p:txBody>
      </p:sp>
    </p:spTree>
    <p:extLst>
      <p:ext uri="{BB962C8B-B14F-4D97-AF65-F5344CB8AC3E}">
        <p14:creationId xmlns:p14="http://schemas.microsoft.com/office/powerpoint/2010/main" val="4190650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sz="1200" kern="1200" dirty="0">
                <a:solidFill>
                  <a:schemeClr val="tx1"/>
                </a:solidFill>
                <a:effectLst/>
                <a:latin typeface="+mn-lt"/>
                <a:ea typeface="+mn-ea"/>
                <a:cs typeface="+mn-cs"/>
              </a:rPr>
              <a:t>As you can see in this graphic, Oceania hosts only 3.3% of the world’s international migrant population, while Africa hosts 9.8%, the Americas 25.9%, Europe 30.3% and Asia 30.8%.</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There are 8.7 million migrants in the region (</a:t>
            </a:r>
            <a:r>
              <a:rPr lang="en-AU" sz="1200" u="sng" kern="1200" dirty="0">
                <a:solidFill>
                  <a:schemeClr val="tx1"/>
                </a:solidFill>
                <a:effectLst/>
                <a:latin typeface="+mn-lt"/>
                <a:ea typeface="+mn-ea"/>
                <a:cs typeface="+mn-cs"/>
                <a:hlinkClick r:id="rId3"/>
              </a:rPr>
              <a:t>UN DESA, 2019</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7.5 million of these migrants live in Australia and 1 million in New Zealand. </a:t>
            </a:r>
          </a:p>
          <a:p>
            <a:r>
              <a:rPr lang="en-AU" sz="1200" kern="1200" dirty="0">
                <a:solidFill>
                  <a:schemeClr val="tx1"/>
                </a:solidFill>
                <a:effectLst/>
                <a:latin typeface="+mn-lt"/>
                <a:ea typeface="+mn-ea"/>
                <a:cs typeface="+mn-cs"/>
              </a:rPr>
              <a:t>The remaining 75,369 migrants in the region are dispersed across the Pacific Island countries.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p:txBody>
      </p:sp>
      <p:sp>
        <p:nvSpPr>
          <p:cNvPr id="4" name="Foliennummernplatzhalter 3"/>
          <p:cNvSpPr>
            <a:spLocks noGrp="1"/>
          </p:cNvSpPr>
          <p:nvPr>
            <p:ph type="sldNum" sz="quarter" idx="5"/>
          </p:nvPr>
        </p:nvSpPr>
        <p:spPr/>
        <p:txBody>
          <a:bodyPr/>
          <a:lstStyle/>
          <a:p>
            <a:fld id="{18B623BB-A981-FA4D-8672-8DF951348CAF}" type="slidenum">
              <a:rPr lang="de-DE" smtClean="0"/>
              <a:t>9</a:t>
            </a:fld>
            <a:endParaRPr lang="de-DE"/>
          </a:p>
        </p:txBody>
      </p:sp>
    </p:spTree>
    <p:extLst>
      <p:ext uri="{BB962C8B-B14F-4D97-AF65-F5344CB8AC3E}">
        <p14:creationId xmlns:p14="http://schemas.microsoft.com/office/powerpoint/2010/main" val="26418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2068B0-C8AC-7C4F-AAA4-00D806A135E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8EB9049-F8BB-A24B-BE4C-1A2D7DDDAD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0EB59D46-2ABC-D948-BAC1-3606158DCF74}"/>
              </a:ext>
            </a:extLst>
          </p:cNvPr>
          <p:cNvSpPr>
            <a:spLocks noGrp="1"/>
          </p:cNvSpPr>
          <p:nvPr>
            <p:ph type="dt" sz="half" idx="10"/>
          </p:nvPr>
        </p:nvSpPr>
        <p:spPr/>
        <p:txBody>
          <a:bodyPr/>
          <a:lstStyle/>
          <a:p>
            <a:fld id="{8C8F1FAE-E411-534C-8D92-B7DDC6E8F153}" type="datetimeFigureOut">
              <a:rPr lang="de-DE" smtClean="0"/>
              <a:t>18.01.21</a:t>
            </a:fld>
            <a:endParaRPr lang="de-DE"/>
          </a:p>
        </p:txBody>
      </p:sp>
      <p:sp>
        <p:nvSpPr>
          <p:cNvPr id="5" name="Fußzeilenplatzhalter 4">
            <a:extLst>
              <a:ext uri="{FF2B5EF4-FFF2-40B4-BE49-F238E27FC236}">
                <a16:creationId xmlns:a16="http://schemas.microsoft.com/office/drawing/2014/main" id="{C12611F9-B4E6-D343-9608-3B3710D80B8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BACD5C8-DBA2-954B-89D5-90D1454B2049}"/>
              </a:ext>
            </a:extLst>
          </p:cNvPr>
          <p:cNvSpPr>
            <a:spLocks noGrp="1"/>
          </p:cNvSpPr>
          <p:nvPr>
            <p:ph type="sldNum" sz="quarter" idx="12"/>
          </p:nvPr>
        </p:nvSpPr>
        <p:spPr/>
        <p:txBody>
          <a:bodyPr/>
          <a:lstStyle/>
          <a:p>
            <a:fld id="{01D3CCB3-49E8-5A4B-9215-BF8CA3C3748D}" type="slidenum">
              <a:rPr lang="de-DE" smtClean="0"/>
              <a:t>‹Nr.›</a:t>
            </a:fld>
            <a:endParaRPr lang="de-DE"/>
          </a:p>
        </p:txBody>
      </p:sp>
    </p:spTree>
    <p:extLst>
      <p:ext uri="{BB962C8B-B14F-4D97-AF65-F5344CB8AC3E}">
        <p14:creationId xmlns:p14="http://schemas.microsoft.com/office/powerpoint/2010/main" val="396908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86A2F5-06BB-4A41-835B-421E00B906A3}"/>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Vertikaler Textplatzhalter 2">
            <a:extLst>
              <a:ext uri="{FF2B5EF4-FFF2-40B4-BE49-F238E27FC236}">
                <a16:creationId xmlns:a16="http://schemas.microsoft.com/office/drawing/2014/main" id="{25BE2828-B814-9F44-A42B-6BB1576BE95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28FDADC-D481-FF4B-9983-0A7AD63DDCFE}"/>
              </a:ext>
            </a:extLst>
          </p:cNvPr>
          <p:cNvSpPr>
            <a:spLocks noGrp="1"/>
          </p:cNvSpPr>
          <p:nvPr>
            <p:ph type="dt" sz="half" idx="10"/>
          </p:nvPr>
        </p:nvSpPr>
        <p:spPr/>
        <p:txBody>
          <a:bodyPr/>
          <a:lstStyle/>
          <a:p>
            <a:fld id="{8C8F1FAE-E411-534C-8D92-B7DDC6E8F153}" type="datetimeFigureOut">
              <a:rPr lang="de-DE" smtClean="0"/>
              <a:t>18.01.21</a:t>
            </a:fld>
            <a:endParaRPr lang="de-DE"/>
          </a:p>
        </p:txBody>
      </p:sp>
      <p:sp>
        <p:nvSpPr>
          <p:cNvPr id="5" name="Fußzeilenplatzhalter 4">
            <a:extLst>
              <a:ext uri="{FF2B5EF4-FFF2-40B4-BE49-F238E27FC236}">
                <a16:creationId xmlns:a16="http://schemas.microsoft.com/office/drawing/2014/main" id="{3A4EB549-E934-1049-9310-5385C2FFD64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DB16243-5CB8-234B-9213-052A3015D847}"/>
              </a:ext>
            </a:extLst>
          </p:cNvPr>
          <p:cNvSpPr>
            <a:spLocks noGrp="1"/>
          </p:cNvSpPr>
          <p:nvPr>
            <p:ph type="sldNum" sz="quarter" idx="12"/>
          </p:nvPr>
        </p:nvSpPr>
        <p:spPr/>
        <p:txBody>
          <a:bodyPr/>
          <a:lstStyle/>
          <a:p>
            <a:fld id="{01D3CCB3-49E8-5A4B-9215-BF8CA3C3748D}" type="slidenum">
              <a:rPr lang="de-DE" smtClean="0"/>
              <a:t>‹Nr.›</a:t>
            </a:fld>
            <a:endParaRPr lang="de-DE"/>
          </a:p>
        </p:txBody>
      </p:sp>
    </p:spTree>
    <p:extLst>
      <p:ext uri="{BB962C8B-B14F-4D97-AF65-F5344CB8AC3E}">
        <p14:creationId xmlns:p14="http://schemas.microsoft.com/office/powerpoint/2010/main" val="3994569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606DE2D-C0A4-A040-8F00-3CC99EA7283D}"/>
              </a:ext>
            </a:extLst>
          </p:cNvPr>
          <p:cNvSpPr>
            <a:spLocks noGrp="1"/>
          </p:cNvSpPr>
          <p:nvPr>
            <p:ph type="title" orient="vert"/>
          </p:nvPr>
        </p:nvSpPr>
        <p:spPr>
          <a:xfrm>
            <a:off x="8724900" y="365125"/>
            <a:ext cx="2628900" cy="5811838"/>
          </a:xfrm>
          <a:prstGeom prst="rect">
            <a:avLst/>
          </a:prstGeo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340918E-3C7F-114D-AA8F-3FAD5BD5038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A929B6A-9F0E-2246-93CB-8AF6EE4843AC}"/>
              </a:ext>
            </a:extLst>
          </p:cNvPr>
          <p:cNvSpPr>
            <a:spLocks noGrp="1"/>
          </p:cNvSpPr>
          <p:nvPr>
            <p:ph type="dt" sz="half" idx="10"/>
          </p:nvPr>
        </p:nvSpPr>
        <p:spPr/>
        <p:txBody>
          <a:bodyPr/>
          <a:lstStyle/>
          <a:p>
            <a:fld id="{8C8F1FAE-E411-534C-8D92-B7DDC6E8F153}" type="datetimeFigureOut">
              <a:rPr lang="de-DE" smtClean="0"/>
              <a:t>18.01.21</a:t>
            </a:fld>
            <a:endParaRPr lang="de-DE"/>
          </a:p>
        </p:txBody>
      </p:sp>
      <p:sp>
        <p:nvSpPr>
          <p:cNvPr id="5" name="Fußzeilenplatzhalter 4">
            <a:extLst>
              <a:ext uri="{FF2B5EF4-FFF2-40B4-BE49-F238E27FC236}">
                <a16:creationId xmlns:a16="http://schemas.microsoft.com/office/drawing/2014/main" id="{900FBC7F-2B96-2A42-9B6C-514F22781A5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2264F11-A0A4-1B4A-B72F-B00916B130B7}"/>
              </a:ext>
            </a:extLst>
          </p:cNvPr>
          <p:cNvSpPr>
            <a:spLocks noGrp="1"/>
          </p:cNvSpPr>
          <p:nvPr>
            <p:ph type="sldNum" sz="quarter" idx="12"/>
          </p:nvPr>
        </p:nvSpPr>
        <p:spPr/>
        <p:txBody>
          <a:bodyPr/>
          <a:lstStyle/>
          <a:p>
            <a:fld id="{01D3CCB3-49E8-5A4B-9215-BF8CA3C3748D}" type="slidenum">
              <a:rPr lang="de-DE" smtClean="0"/>
              <a:t>‹Nr.›</a:t>
            </a:fld>
            <a:endParaRPr lang="de-DE"/>
          </a:p>
        </p:txBody>
      </p:sp>
    </p:spTree>
    <p:extLst>
      <p:ext uri="{BB962C8B-B14F-4D97-AF65-F5344CB8AC3E}">
        <p14:creationId xmlns:p14="http://schemas.microsoft.com/office/powerpoint/2010/main" val="2850579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FE0078-FF7E-B54F-BD0F-DF92F67FBAB4}"/>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F50EEEEE-C982-7B41-92A1-B9BE6FF0D3E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24E507E-52EB-0D43-879C-A21D726275BC}"/>
              </a:ext>
            </a:extLst>
          </p:cNvPr>
          <p:cNvSpPr>
            <a:spLocks noGrp="1"/>
          </p:cNvSpPr>
          <p:nvPr>
            <p:ph type="dt" sz="half" idx="10"/>
          </p:nvPr>
        </p:nvSpPr>
        <p:spPr/>
        <p:txBody>
          <a:bodyPr/>
          <a:lstStyle/>
          <a:p>
            <a:fld id="{8C8F1FAE-E411-534C-8D92-B7DDC6E8F153}" type="datetimeFigureOut">
              <a:rPr lang="de-DE" smtClean="0"/>
              <a:t>18.01.21</a:t>
            </a:fld>
            <a:endParaRPr lang="de-DE"/>
          </a:p>
        </p:txBody>
      </p:sp>
      <p:sp>
        <p:nvSpPr>
          <p:cNvPr id="5" name="Fußzeilenplatzhalter 4">
            <a:extLst>
              <a:ext uri="{FF2B5EF4-FFF2-40B4-BE49-F238E27FC236}">
                <a16:creationId xmlns:a16="http://schemas.microsoft.com/office/drawing/2014/main" id="{55224807-3F9D-A041-A221-F251867E8E9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6CFE66F-E9F0-9A4C-B6B1-0AA7DD146B77}"/>
              </a:ext>
            </a:extLst>
          </p:cNvPr>
          <p:cNvSpPr>
            <a:spLocks noGrp="1"/>
          </p:cNvSpPr>
          <p:nvPr>
            <p:ph type="sldNum" sz="quarter" idx="12"/>
          </p:nvPr>
        </p:nvSpPr>
        <p:spPr/>
        <p:txBody>
          <a:bodyPr/>
          <a:lstStyle/>
          <a:p>
            <a:fld id="{01D3CCB3-49E8-5A4B-9215-BF8CA3C3748D}" type="slidenum">
              <a:rPr lang="de-DE" smtClean="0"/>
              <a:t>‹Nr.›</a:t>
            </a:fld>
            <a:endParaRPr lang="de-DE"/>
          </a:p>
        </p:txBody>
      </p:sp>
    </p:spTree>
    <p:extLst>
      <p:ext uri="{BB962C8B-B14F-4D97-AF65-F5344CB8AC3E}">
        <p14:creationId xmlns:p14="http://schemas.microsoft.com/office/powerpoint/2010/main" val="2654940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BE91F-2D88-6C46-A079-8AEAC0606D2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C2D42E8-B43D-1D4F-A0F5-71CCFCC15E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0CC59A2-6368-2E40-85C8-322245F04B3B}"/>
              </a:ext>
            </a:extLst>
          </p:cNvPr>
          <p:cNvSpPr>
            <a:spLocks noGrp="1"/>
          </p:cNvSpPr>
          <p:nvPr>
            <p:ph type="dt" sz="half" idx="10"/>
          </p:nvPr>
        </p:nvSpPr>
        <p:spPr/>
        <p:txBody>
          <a:bodyPr/>
          <a:lstStyle/>
          <a:p>
            <a:fld id="{8C8F1FAE-E411-534C-8D92-B7DDC6E8F153}" type="datetimeFigureOut">
              <a:rPr lang="de-DE" smtClean="0"/>
              <a:t>18.01.21</a:t>
            </a:fld>
            <a:endParaRPr lang="de-DE"/>
          </a:p>
        </p:txBody>
      </p:sp>
      <p:sp>
        <p:nvSpPr>
          <p:cNvPr id="5" name="Fußzeilenplatzhalter 4">
            <a:extLst>
              <a:ext uri="{FF2B5EF4-FFF2-40B4-BE49-F238E27FC236}">
                <a16:creationId xmlns:a16="http://schemas.microsoft.com/office/drawing/2014/main" id="{857D3029-BD08-E944-A515-9370A306E0D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48F5C22-D973-6D40-9EDD-74F0221D4717}"/>
              </a:ext>
            </a:extLst>
          </p:cNvPr>
          <p:cNvSpPr>
            <a:spLocks noGrp="1"/>
          </p:cNvSpPr>
          <p:nvPr>
            <p:ph type="sldNum" sz="quarter" idx="12"/>
          </p:nvPr>
        </p:nvSpPr>
        <p:spPr/>
        <p:txBody>
          <a:bodyPr/>
          <a:lstStyle/>
          <a:p>
            <a:fld id="{01D3CCB3-49E8-5A4B-9215-BF8CA3C3748D}" type="slidenum">
              <a:rPr lang="de-DE" smtClean="0"/>
              <a:t>‹Nr.›</a:t>
            </a:fld>
            <a:endParaRPr lang="de-DE"/>
          </a:p>
        </p:txBody>
      </p:sp>
    </p:spTree>
    <p:extLst>
      <p:ext uri="{BB962C8B-B14F-4D97-AF65-F5344CB8AC3E}">
        <p14:creationId xmlns:p14="http://schemas.microsoft.com/office/powerpoint/2010/main" val="4253381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36C86A-E1B9-3047-A203-EFD1259E10AF}"/>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A99975F6-44D3-0149-B5D6-DE2D3F95232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0B76920-59B7-744E-8886-6B07D8E9748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265B232-2835-594A-8BFC-60AFBAC1E0C9}"/>
              </a:ext>
            </a:extLst>
          </p:cNvPr>
          <p:cNvSpPr>
            <a:spLocks noGrp="1"/>
          </p:cNvSpPr>
          <p:nvPr>
            <p:ph type="dt" sz="half" idx="10"/>
          </p:nvPr>
        </p:nvSpPr>
        <p:spPr/>
        <p:txBody>
          <a:bodyPr/>
          <a:lstStyle/>
          <a:p>
            <a:fld id="{8C8F1FAE-E411-534C-8D92-B7DDC6E8F153}" type="datetimeFigureOut">
              <a:rPr lang="de-DE" smtClean="0"/>
              <a:t>18.01.21</a:t>
            </a:fld>
            <a:endParaRPr lang="de-DE"/>
          </a:p>
        </p:txBody>
      </p:sp>
      <p:sp>
        <p:nvSpPr>
          <p:cNvPr id="6" name="Fußzeilenplatzhalter 5">
            <a:extLst>
              <a:ext uri="{FF2B5EF4-FFF2-40B4-BE49-F238E27FC236}">
                <a16:creationId xmlns:a16="http://schemas.microsoft.com/office/drawing/2014/main" id="{34FA3934-D964-E847-91D1-30612112DF5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CE3865E-72F5-5C49-BC87-9F6044222D02}"/>
              </a:ext>
            </a:extLst>
          </p:cNvPr>
          <p:cNvSpPr>
            <a:spLocks noGrp="1"/>
          </p:cNvSpPr>
          <p:nvPr>
            <p:ph type="sldNum" sz="quarter" idx="12"/>
          </p:nvPr>
        </p:nvSpPr>
        <p:spPr/>
        <p:txBody>
          <a:bodyPr/>
          <a:lstStyle/>
          <a:p>
            <a:fld id="{01D3CCB3-49E8-5A4B-9215-BF8CA3C3748D}" type="slidenum">
              <a:rPr lang="de-DE" smtClean="0"/>
              <a:t>‹Nr.›</a:t>
            </a:fld>
            <a:endParaRPr lang="de-DE"/>
          </a:p>
        </p:txBody>
      </p:sp>
    </p:spTree>
    <p:extLst>
      <p:ext uri="{BB962C8B-B14F-4D97-AF65-F5344CB8AC3E}">
        <p14:creationId xmlns:p14="http://schemas.microsoft.com/office/powerpoint/2010/main" val="232323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B68F52-B86D-A548-B0E7-0283D2CE12DF}"/>
              </a:ext>
            </a:extLst>
          </p:cNvPr>
          <p:cNvSpPr>
            <a:spLocks noGrp="1"/>
          </p:cNvSpPr>
          <p:nvPr>
            <p:ph type="title"/>
          </p:nvPr>
        </p:nvSpPr>
        <p:spPr>
          <a:xfrm>
            <a:off x="839788" y="365125"/>
            <a:ext cx="10515600" cy="1325563"/>
          </a:xfrm>
          <a:prstGeom prst="rect">
            <a:avLst/>
          </a:prstGeom>
        </p:spPr>
        <p:txBody>
          <a:bodyPr/>
          <a:lstStyle/>
          <a:p>
            <a:r>
              <a:rPr lang="de-DE"/>
              <a:t>Mastertitelformat bearbeiten</a:t>
            </a:r>
          </a:p>
        </p:txBody>
      </p:sp>
      <p:sp>
        <p:nvSpPr>
          <p:cNvPr id="3" name="Textplatzhalter 2">
            <a:extLst>
              <a:ext uri="{FF2B5EF4-FFF2-40B4-BE49-F238E27FC236}">
                <a16:creationId xmlns:a16="http://schemas.microsoft.com/office/drawing/2014/main" id="{B99238C8-F84C-594A-9554-429358C8AD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CF5DBC7-18C4-2847-A022-D99DB9A7015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832ED38-DDBD-AA4B-B228-DA9C3D5B8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DE8F08A-598C-4541-AD17-A29D44EB9E3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06A53A4-3381-6245-BBCC-37D1CE2A8126}"/>
              </a:ext>
            </a:extLst>
          </p:cNvPr>
          <p:cNvSpPr>
            <a:spLocks noGrp="1"/>
          </p:cNvSpPr>
          <p:nvPr>
            <p:ph type="dt" sz="half" idx="10"/>
          </p:nvPr>
        </p:nvSpPr>
        <p:spPr/>
        <p:txBody>
          <a:bodyPr/>
          <a:lstStyle/>
          <a:p>
            <a:fld id="{8C8F1FAE-E411-534C-8D92-B7DDC6E8F153}" type="datetimeFigureOut">
              <a:rPr lang="de-DE" smtClean="0"/>
              <a:t>18.01.21</a:t>
            </a:fld>
            <a:endParaRPr lang="de-DE"/>
          </a:p>
        </p:txBody>
      </p:sp>
      <p:sp>
        <p:nvSpPr>
          <p:cNvPr id="8" name="Fußzeilenplatzhalter 7">
            <a:extLst>
              <a:ext uri="{FF2B5EF4-FFF2-40B4-BE49-F238E27FC236}">
                <a16:creationId xmlns:a16="http://schemas.microsoft.com/office/drawing/2014/main" id="{108053E9-642D-CD4F-B251-283B6A4D345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D88769BE-24CA-6345-88AC-20501B5AD625}"/>
              </a:ext>
            </a:extLst>
          </p:cNvPr>
          <p:cNvSpPr>
            <a:spLocks noGrp="1"/>
          </p:cNvSpPr>
          <p:nvPr>
            <p:ph type="sldNum" sz="quarter" idx="12"/>
          </p:nvPr>
        </p:nvSpPr>
        <p:spPr/>
        <p:txBody>
          <a:bodyPr/>
          <a:lstStyle/>
          <a:p>
            <a:fld id="{01D3CCB3-49E8-5A4B-9215-BF8CA3C3748D}" type="slidenum">
              <a:rPr lang="de-DE" smtClean="0"/>
              <a:t>‹Nr.›</a:t>
            </a:fld>
            <a:endParaRPr lang="de-DE"/>
          </a:p>
        </p:txBody>
      </p:sp>
    </p:spTree>
    <p:extLst>
      <p:ext uri="{BB962C8B-B14F-4D97-AF65-F5344CB8AC3E}">
        <p14:creationId xmlns:p14="http://schemas.microsoft.com/office/powerpoint/2010/main" val="2064477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C6C852-DA7F-134D-90A3-6C34C3BB4802}"/>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Datumsplatzhalter 2">
            <a:extLst>
              <a:ext uri="{FF2B5EF4-FFF2-40B4-BE49-F238E27FC236}">
                <a16:creationId xmlns:a16="http://schemas.microsoft.com/office/drawing/2014/main" id="{C457967B-24C9-644F-8C57-FA586432D906}"/>
              </a:ext>
            </a:extLst>
          </p:cNvPr>
          <p:cNvSpPr>
            <a:spLocks noGrp="1"/>
          </p:cNvSpPr>
          <p:nvPr>
            <p:ph type="dt" sz="half" idx="10"/>
          </p:nvPr>
        </p:nvSpPr>
        <p:spPr/>
        <p:txBody>
          <a:bodyPr/>
          <a:lstStyle/>
          <a:p>
            <a:fld id="{8C8F1FAE-E411-534C-8D92-B7DDC6E8F153}" type="datetimeFigureOut">
              <a:rPr lang="de-DE" smtClean="0"/>
              <a:t>18.01.21</a:t>
            </a:fld>
            <a:endParaRPr lang="de-DE"/>
          </a:p>
        </p:txBody>
      </p:sp>
      <p:sp>
        <p:nvSpPr>
          <p:cNvPr id="4" name="Fußzeilenplatzhalter 3">
            <a:extLst>
              <a:ext uri="{FF2B5EF4-FFF2-40B4-BE49-F238E27FC236}">
                <a16:creationId xmlns:a16="http://schemas.microsoft.com/office/drawing/2014/main" id="{A8542058-68A6-F24B-902D-D2935A0EDF2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BDEB791-26F2-414E-893E-81DA2B7DBFC8}"/>
              </a:ext>
            </a:extLst>
          </p:cNvPr>
          <p:cNvSpPr>
            <a:spLocks noGrp="1"/>
          </p:cNvSpPr>
          <p:nvPr>
            <p:ph type="sldNum" sz="quarter" idx="12"/>
          </p:nvPr>
        </p:nvSpPr>
        <p:spPr/>
        <p:txBody>
          <a:bodyPr/>
          <a:lstStyle/>
          <a:p>
            <a:fld id="{01D3CCB3-49E8-5A4B-9215-BF8CA3C3748D}" type="slidenum">
              <a:rPr lang="de-DE" smtClean="0"/>
              <a:t>‹Nr.›</a:t>
            </a:fld>
            <a:endParaRPr lang="de-DE"/>
          </a:p>
        </p:txBody>
      </p:sp>
    </p:spTree>
    <p:extLst>
      <p:ext uri="{BB962C8B-B14F-4D97-AF65-F5344CB8AC3E}">
        <p14:creationId xmlns:p14="http://schemas.microsoft.com/office/powerpoint/2010/main" val="3548832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627D32E-2E1E-EF40-8264-1B4EDED49B1B}"/>
              </a:ext>
            </a:extLst>
          </p:cNvPr>
          <p:cNvSpPr>
            <a:spLocks noGrp="1"/>
          </p:cNvSpPr>
          <p:nvPr>
            <p:ph type="dt" sz="half" idx="10"/>
          </p:nvPr>
        </p:nvSpPr>
        <p:spPr/>
        <p:txBody>
          <a:bodyPr/>
          <a:lstStyle/>
          <a:p>
            <a:fld id="{8C8F1FAE-E411-534C-8D92-B7DDC6E8F153}" type="datetimeFigureOut">
              <a:rPr lang="de-DE" smtClean="0"/>
              <a:t>18.01.21</a:t>
            </a:fld>
            <a:endParaRPr lang="de-DE"/>
          </a:p>
        </p:txBody>
      </p:sp>
      <p:sp>
        <p:nvSpPr>
          <p:cNvPr id="3" name="Fußzeilenplatzhalter 2">
            <a:extLst>
              <a:ext uri="{FF2B5EF4-FFF2-40B4-BE49-F238E27FC236}">
                <a16:creationId xmlns:a16="http://schemas.microsoft.com/office/drawing/2014/main" id="{1D640322-4125-1F46-90E1-62D56E197DCA}"/>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9B7CD0B-EB10-6340-BA68-AF71FEFD5777}"/>
              </a:ext>
            </a:extLst>
          </p:cNvPr>
          <p:cNvSpPr>
            <a:spLocks noGrp="1"/>
          </p:cNvSpPr>
          <p:nvPr>
            <p:ph type="sldNum" sz="quarter" idx="12"/>
          </p:nvPr>
        </p:nvSpPr>
        <p:spPr/>
        <p:txBody>
          <a:bodyPr/>
          <a:lstStyle/>
          <a:p>
            <a:fld id="{01D3CCB3-49E8-5A4B-9215-BF8CA3C3748D}" type="slidenum">
              <a:rPr lang="de-DE" smtClean="0"/>
              <a:t>‹Nr.›</a:t>
            </a:fld>
            <a:endParaRPr lang="de-DE"/>
          </a:p>
        </p:txBody>
      </p:sp>
    </p:spTree>
    <p:extLst>
      <p:ext uri="{BB962C8B-B14F-4D97-AF65-F5344CB8AC3E}">
        <p14:creationId xmlns:p14="http://schemas.microsoft.com/office/powerpoint/2010/main" val="314375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E205E2-1957-5948-981B-EC992FB6355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E7042D9-C952-F842-8D5E-19422AF067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356B1C8-D3A0-CC44-90AA-56C469FB18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27132C7-5D58-0F4E-A018-A701172DD6B2}"/>
              </a:ext>
            </a:extLst>
          </p:cNvPr>
          <p:cNvSpPr>
            <a:spLocks noGrp="1"/>
          </p:cNvSpPr>
          <p:nvPr>
            <p:ph type="dt" sz="half" idx="10"/>
          </p:nvPr>
        </p:nvSpPr>
        <p:spPr/>
        <p:txBody>
          <a:bodyPr/>
          <a:lstStyle/>
          <a:p>
            <a:fld id="{8C8F1FAE-E411-534C-8D92-B7DDC6E8F153}" type="datetimeFigureOut">
              <a:rPr lang="de-DE" smtClean="0"/>
              <a:t>18.01.21</a:t>
            </a:fld>
            <a:endParaRPr lang="de-DE"/>
          </a:p>
        </p:txBody>
      </p:sp>
      <p:sp>
        <p:nvSpPr>
          <p:cNvPr id="6" name="Fußzeilenplatzhalter 5">
            <a:extLst>
              <a:ext uri="{FF2B5EF4-FFF2-40B4-BE49-F238E27FC236}">
                <a16:creationId xmlns:a16="http://schemas.microsoft.com/office/drawing/2014/main" id="{64D92F43-7744-2449-9809-0F5CC02DE6E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28A3091-3363-DF45-8FEC-51145E5A9BDA}"/>
              </a:ext>
            </a:extLst>
          </p:cNvPr>
          <p:cNvSpPr>
            <a:spLocks noGrp="1"/>
          </p:cNvSpPr>
          <p:nvPr>
            <p:ph type="sldNum" sz="quarter" idx="12"/>
          </p:nvPr>
        </p:nvSpPr>
        <p:spPr/>
        <p:txBody>
          <a:bodyPr/>
          <a:lstStyle/>
          <a:p>
            <a:fld id="{01D3CCB3-49E8-5A4B-9215-BF8CA3C3748D}" type="slidenum">
              <a:rPr lang="de-DE" smtClean="0"/>
              <a:t>‹Nr.›</a:t>
            </a:fld>
            <a:endParaRPr lang="de-DE"/>
          </a:p>
        </p:txBody>
      </p:sp>
    </p:spTree>
    <p:extLst>
      <p:ext uri="{BB962C8B-B14F-4D97-AF65-F5344CB8AC3E}">
        <p14:creationId xmlns:p14="http://schemas.microsoft.com/office/powerpoint/2010/main" val="239404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C58B79-B671-5844-807A-6C96A50A849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3A3DA9B-0FF6-3049-8589-EDF02B1018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B2269C5-759C-DA42-9ACF-46D4FEF93C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2012B85-D46A-554C-A307-8186FD854B12}"/>
              </a:ext>
            </a:extLst>
          </p:cNvPr>
          <p:cNvSpPr>
            <a:spLocks noGrp="1"/>
          </p:cNvSpPr>
          <p:nvPr>
            <p:ph type="dt" sz="half" idx="10"/>
          </p:nvPr>
        </p:nvSpPr>
        <p:spPr/>
        <p:txBody>
          <a:bodyPr/>
          <a:lstStyle/>
          <a:p>
            <a:fld id="{8C8F1FAE-E411-534C-8D92-B7DDC6E8F153}" type="datetimeFigureOut">
              <a:rPr lang="de-DE" smtClean="0"/>
              <a:t>18.01.21</a:t>
            </a:fld>
            <a:endParaRPr lang="de-DE"/>
          </a:p>
        </p:txBody>
      </p:sp>
      <p:sp>
        <p:nvSpPr>
          <p:cNvPr id="6" name="Fußzeilenplatzhalter 5">
            <a:extLst>
              <a:ext uri="{FF2B5EF4-FFF2-40B4-BE49-F238E27FC236}">
                <a16:creationId xmlns:a16="http://schemas.microsoft.com/office/drawing/2014/main" id="{65EE9C6C-ED16-DD46-BA54-D123D53000D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87EF616-2F9F-CD42-A550-B0255C552995}"/>
              </a:ext>
            </a:extLst>
          </p:cNvPr>
          <p:cNvSpPr>
            <a:spLocks noGrp="1"/>
          </p:cNvSpPr>
          <p:nvPr>
            <p:ph type="sldNum" sz="quarter" idx="12"/>
          </p:nvPr>
        </p:nvSpPr>
        <p:spPr/>
        <p:txBody>
          <a:bodyPr/>
          <a:lstStyle/>
          <a:p>
            <a:fld id="{01D3CCB3-49E8-5A4B-9215-BF8CA3C3748D}" type="slidenum">
              <a:rPr lang="de-DE" smtClean="0"/>
              <a:t>‹Nr.›</a:t>
            </a:fld>
            <a:endParaRPr lang="de-DE"/>
          </a:p>
        </p:txBody>
      </p:sp>
    </p:spTree>
    <p:extLst>
      <p:ext uri="{BB962C8B-B14F-4D97-AF65-F5344CB8AC3E}">
        <p14:creationId xmlns:p14="http://schemas.microsoft.com/office/powerpoint/2010/main" val="2668872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6279068-721D-5C4F-B7E0-1FD49ACF0C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CCB545A6-0A55-4249-A1C8-CFE1356E1E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FBF43C7-A593-5049-9A46-E99E7FA31B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8F1FAE-E411-534C-8D92-B7DDC6E8F153}" type="datetimeFigureOut">
              <a:rPr lang="de-DE" smtClean="0"/>
              <a:t>18.01.21</a:t>
            </a:fld>
            <a:endParaRPr lang="de-DE"/>
          </a:p>
        </p:txBody>
      </p:sp>
      <p:sp>
        <p:nvSpPr>
          <p:cNvPr id="5" name="Fußzeilenplatzhalter 4">
            <a:extLst>
              <a:ext uri="{FF2B5EF4-FFF2-40B4-BE49-F238E27FC236}">
                <a16:creationId xmlns:a16="http://schemas.microsoft.com/office/drawing/2014/main" id="{559D5809-2D3F-5744-99D1-83CB5488ED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9A69B29A-0F38-ED41-A403-7697BC3A94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3CCB3-49E8-5A4B-9215-BF8CA3C3748D}" type="slidenum">
              <a:rPr lang="de-DE" smtClean="0"/>
              <a:t>‹Nr.›</a:t>
            </a:fld>
            <a:endParaRPr lang="de-DE"/>
          </a:p>
        </p:txBody>
      </p:sp>
      <p:pic>
        <p:nvPicPr>
          <p:cNvPr id="9" name="Grafik 8" descr="Ein Bild, das Text, Fern, Controller, Spiel enthält.&#10;&#10;Automatisch generierte Beschreibung">
            <a:extLst>
              <a:ext uri="{FF2B5EF4-FFF2-40B4-BE49-F238E27FC236}">
                <a16:creationId xmlns:a16="http://schemas.microsoft.com/office/drawing/2014/main" id="{A0DE9582-F876-A644-BB0E-DBF01F96E9DF}"/>
              </a:ext>
            </a:extLst>
          </p:cNvPr>
          <p:cNvPicPr>
            <a:picLocks noChangeAspect="1"/>
          </p:cNvPicPr>
          <p:nvPr userDrawn="1"/>
        </p:nvPicPr>
        <p:blipFill rotWithShape="1">
          <a:blip r:embed="rId13">
            <a:alphaModFix amt="37000"/>
          </a:blip>
          <a:srcRect l="1082" t="8410" r="5727" b="28529"/>
          <a:stretch/>
        </p:blipFill>
        <p:spPr>
          <a:xfrm rot="20776016">
            <a:off x="-7627046" y="-1442920"/>
            <a:ext cx="27524484" cy="15477510"/>
          </a:xfrm>
          <a:prstGeom prst="rect">
            <a:avLst/>
          </a:prstGeom>
        </p:spPr>
      </p:pic>
    </p:spTree>
    <p:extLst>
      <p:ext uri="{BB962C8B-B14F-4D97-AF65-F5344CB8AC3E}">
        <p14:creationId xmlns:p14="http://schemas.microsoft.com/office/powerpoint/2010/main" val="262440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tiff"/><Relationship Id="rId5" Type="http://schemas.openxmlformats.org/officeDocument/2006/relationships/image" Target="../media/image11.tiff"/><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lsi.umich.edu/science/covid-19-research-lsi" TargetMode="External"/><Relationship Id="rId5" Type="http://schemas.openxmlformats.org/officeDocument/2006/relationships/image" Target="../media/image15.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lsi.umich.edu/science/covid-19-research-lsi" TargetMode="External"/><Relationship Id="rId5" Type="http://schemas.openxmlformats.org/officeDocument/2006/relationships/image" Target="../media/image15.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lsi.umich.edu/science/covid-19-research-lsi" TargetMode="External"/><Relationship Id="rId5" Type="http://schemas.openxmlformats.org/officeDocument/2006/relationships/image" Target="../media/image15.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0.tiff"/><Relationship Id="rId5" Type="http://schemas.openxmlformats.org/officeDocument/2006/relationships/image" Target="../media/image11.tiff"/><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hyperlink" Target="https://migrationdataportal.org/regional-data-overview/oceania" TargetMode="Externa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hyperlink" Target="http://www.migrationdataportal.org/" TargetMode="External"/><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tif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Karte enthält.&#10;&#10;Automatisch generierte Beschreibung">
            <a:extLst>
              <a:ext uri="{FF2B5EF4-FFF2-40B4-BE49-F238E27FC236}">
                <a16:creationId xmlns:a16="http://schemas.microsoft.com/office/drawing/2014/main" id="{D3634B8B-D01F-F548-9992-EF6BB17BB606}"/>
              </a:ext>
            </a:extLst>
          </p:cNvPr>
          <p:cNvPicPr>
            <a:picLocks noChangeAspect="1"/>
          </p:cNvPicPr>
          <p:nvPr/>
        </p:nvPicPr>
        <p:blipFill>
          <a:blip r:embed="rId3">
            <a:alphaModFix/>
          </a:blip>
          <a:stretch>
            <a:fillRect/>
          </a:stretch>
        </p:blipFill>
        <p:spPr>
          <a:xfrm>
            <a:off x="8928270" y="2616441"/>
            <a:ext cx="2558754" cy="1905058"/>
          </a:xfrm>
          <a:prstGeom prst="rect">
            <a:avLst/>
          </a:prstGeom>
        </p:spPr>
      </p:pic>
      <p:pic>
        <p:nvPicPr>
          <p:cNvPr id="14" name="Grafik 13" descr="Ein Bild, das Text enthält.&#10;&#10;Automatisch generierte Beschreibung">
            <a:extLst>
              <a:ext uri="{FF2B5EF4-FFF2-40B4-BE49-F238E27FC236}">
                <a16:creationId xmlns:a16="http://schemas.microsoft.com/office/drawing/2014/main" id="{16F3EE14-B433-C843-B0F6-122B05022856}"/>
              </a:ext>
            </a:extLst>
          </p:cNvPr>
          <p:cNvPicPr>
            <a:picLocks noChangeAspect="1"/>
          </p:cNvPicPr>
          <p:nvPr/>
        </p:nvPicPr>
        <p:blipFill>
          <a:blip r:embed="rId4"/>
          <a:stretch>
            <a:fillRect/>
          </a:stretch>
        </p:blipFill>
        <p:spPr>
          <a:xfrm>
            <a:off x="9566395" y="241001"/>
            <a:ext cx="2344090" cy="687600"/>
          </a:xfrm>
          <a:prstGeom prst="rect">
            <a:avLst/>
          </a:prstGeom>
        </p:spPr>
      </p:pic>
      <p:pic>
        <p:nvPicPr>
          <p:cNvPr id="22" name="Grafik 21">
            <a:extLst>
              <a:ext uri="{FF2B5EF4-FFF2-40B4-BE49-F238E27FC236}">
                <a16:creationId xmlns:a16="http://schemas.microsoft.com/office/drawing/2014/main" id="{E3CAAAB8-540D-8045-8618-74089504B774}"/>
              </a:ext>
            </a:extLst>
          </p:cNvPr>
          <p:cNvPicPr>
            <a:picLocks noChangeAspect="1"/>
          </p:cNvPicPr>
          <p:nvPr/>
        </p:nvPicPr>
        <p:blipFill>
          <a:blip r:embed="rId5"/>
          <a:stretch>
            <a:fillRect/>
          </a:stretch>
        </p:blipFill>
        <p:spPr>
          <a:xfrm>
            <a:off x="281515" y="113828"/>
            <a:ext cx="1892302" cy="941946"/>
          </a:xfrm>
          <a:prstGeom prst="rect">
            <a:avLst/>
          </a:prstGeom>
        </p:spPr>
      </p:pic>
      <p:sp>
        <p:nvSpPr>
          <p:cNvPr id="4" name="Textfeld 3">
            <a:extLst>
              <a:ext uri="{FF2B5EF4-FFF2-40B4-BE49-F238E27FC236}">
                <a16:creationId xmlns:a16="http://schemas.microsoft.com/office/drawing/2014/main" id="{F00E5139-E476-3D4D-9E50-0E5F2FA0E7F9}"/>
              </a:ext>
            </a:extLst>
          </p:cNvPr>
          <p:cNvSpPr txBox="1"/>
          <p:nvPr/>
        </p:nvSpPr>
        <p:spPr>
          <a:xfrm>
            <a:off x="1281715" y="1883895"/>
            <a:ext cx="9772843" cy="861774"/>
          </a:xfrm>
          <a:prstGeom prst="rect">
            <a:avLst/>
          </a:prstGeom>
          <a:noFill/>
        </p:spPr>
        <p:txBody>
          <a:bodyPr wrap="square" rtlCol="0">
            <a:spAutoFit/>
          </a:bodyPr>
          <a:lstStyle/>
          <a:p>
            <a:pPr algn="ctr"/>
            <a:r>
              <a:rPr lang="en-US" sz="5000" dirty="0">
                <a:solidFill>
                  <a:srgbClr val="104285"/>
                </a:solidFill>
                <a:latin typeface="Gill Sans MT" panose="020B0502020104020203" pitchFamily="34" charset="77"/>
                <a:ea typeface="Calibri" panose="020F0502020204030204" pitchFamily="34" charset="0"/>
                <a:cs typeface="Arial (Textkörper CS)"/>
              </a:rPr>
              <a:t>Migration Data in </a:t>
            </a:r>
            <a:r>
              <a:rPr lang="de-DE" sz="5000" dirty="0" err="1">
                <a:solidFill>
                  <a:srgbClr val="104285"/>
                </a:solidFill>
                <a:latin typeface="Gill Sans MT" panose="020B0502020104020203" pitchFamily="34" charset="77"/>
                <a:ea typeface="Calibri" panose="020F0502020204030204" pitchFamily="34" charset="0"/>
                <a:cs typeface="Arial (Textkörper CS)"/>
              </a:rPr>
              <a:t>Oceania</a:t>
            </a:r>
            <a:endParaRPr lang="de-DE" sz="5000">
              <a:solidFill>
                <a:srgbClr val="104285"/>
              </a:solidFill>
            </a:endParaRPr>
          </a:p>
        </p:txBody>
      </p:sp>
      <p:sp>
        <p:nvSpPr>
          <p:cNvPr id="13" name="Textfeld 12">
            <a:extLst>
              <a:ext uri="{FF2B5EF4-FFF2-40B4-BE49-F238E27FC236}">
                <a16:creationId xmlns:a16="http://schemas.microsoft.com/office/drawing/2014/main" id="{15643D58-610B-E44E-B0E7-B6334192004A}"/>
              </a:ext>
            </a:extLst>
          </p:cNvPr>
          <p:cNvSpPr txBox="1"/>
          <p:nvPr/>
        </p:nvSpPr>
        <p:spPr>
          <a:xfrm>
            <a:off x="4046129" y="3967501"/>
            <a:ext cx="5520266" cy="553998"/>
          </a:xfrm>
          <a:prstGeom prst="rect">
            <a:avLst/>
          </a:prstGeom>
          <a:noFill/>
        </p:spPr>
        <p:txBody>
          <a:bodyPr wrap="square" rtlCol="0">
            <a:spAutoFit/>
          </a:bodyPr>
          <a:lstStyle/>
          <a:p>
            <a:r>
              <a:rPr lang="de-DE" sz="3000">
                <a:solidFill>
                  <a:srgbClr val="104285"/>
                </a:solidFill>
                <a:latin typeface="Gill Sans Nova Light" panose="020B0302020104020203" pitchFamily="34" charset="0"/>
                <a:ea typeface="Calibri" panose="020F0502020204030204" pitchFamily="34" charset="0"/>
                <a:cs typeface="Arial (Textkörper CS)"/>
              </a:rPr>
              <a:t>15 </a:t>
            </a:r>
            <a:r>
              <a:rPr lang="de-DE" sz="3000" err="1">
                <a:solidFill>
                  <a:srgbClr val="104285"/>
                </a:solidFill>
                <a:latin typeface="Gill Sans Nova Light" panose="020B0302020104020203" pitchFamily="34" charset="0"/>
                <a:ea typeface="Calibri" panose="020F0502020204030204" pitchFamily="34" charset="0"/>
                <a:cs typeface="Arial (Textkörper CS)"/>
              </a:rPr>
              <a:t>January</a:t>
            </a:r>
            <a:r>
              <a:rPr lang="de-DE" sz="3000">
                <a:solidFill>
                  <a:srgbClr val="104285"/>
                </a:solidFill>
                <a:latin typeface="Gill Sans Nova Light" panose="020B0302020104020203" pitchFamily="34" charset="0"/>
                <a:ea typeface="Calibri" panose="020F0502020204030204" pitchFamily="34" charset="0"/>
                <a:cs typeface="Arial (Textkörper CS)"/>
              </a:rPr>
              <a:t>, 12:00 – 13:00 FJT</a:t>
            </a:r>
            <a:endParaRPr lang="de-DE" sz="3000">
              <a:solidFill>
                <a:srgbClr val="104285"/>
              </a:solidFill>
              <a:latin typeface="Gill Sans Nova Light" panose="020B0302020104020203" pitchFamily="34" charset="0"/>
            </a:endParaRPr>
          </a:p>
        </p:txBody>
      </p:sp>
      <p:pic>
        <p:nvPicPr>
          <p:cNvPr id="7" name="Grafik 6" descr="Ein Bild, das Text, Schild, blau enthält.&#10;&#10;Automatisch generierte Beschreibung">
            <a:extLst>
              <a:ext uri="{FF2B5EF4-FFF2-40B4-BE49-F238E27FC236}">
                <a16:creationId xmlns:a16="http://schemas.microsoft.com/office/drawing/2014/main" id="{CE036675-1739-094E-A51D-FD8FD54CCF96}"/>
              </a:ext>
            </a:extLst>
          </p:cNvPr>
          <p:cNvPicPr>
            <a:picLocks noChangeAspect="1"/>
          </p:cNvPicPr>
          <p:nvPr/>
        </p:nvPicPr>
        <p:blipFill>
          <a:blip r:embed="rId6"/>
          <a:stretch>
            <a:fillRect/>
          </a:stretch>
        </p:blipFill>
        <p:spPr>
          <a:xfrm>
            <a:off x="4404334" y="332286"/>
            <a:ext cx="3383331" cy="467615"/>
          </a:xfrm>
          <a:prstGeom prst="rect">
            <a:avLst/>
          </a:prstGeom>
        </p:spPr>
      </p:pic>
      <p:sp>
        <p:nvSpPr>
          <p:cNvPr id="8" name="Textfeld 7">
            <a:extLst>
              <a:ext uri="{FF2B5EF4-FFF2-40B4-BE49-F238E27FC236}">
                <a16:creationId xmlns:a16="http://schemas.microsoft.com/office/drawing/2014/main" id="{0619C328-D279-E945-A6D2-CA2B6656BEAA}"/>
              </a:ext>
            </a:extLst>
          </p:cNvPr>
          <p:cNvSpPr txBox="1"/>
          <p:nvPr/>
        </p:nvSpPr>
        <p:spPr>
          <a:xfrm>
            <a:off x="3408004" y="3061141"/>
            <a:ext cx="5520266" cy="553998"/>
          </a:xfrm>
          <a:prstGeom prst="rect">
            <a:avLst/>
          </a:prstGeom>
          <a:noFill/>
        </p:spPr>
        <p:txBody>
          <a:bodyPr wrap="square" rtlCol="0">
            <a:spAutoFit/>
          </a:bodyPr>
          <a:lstStyle/>
          <a:p>
            <a:pPr algn="ctr"/>
            <a:r>
              <a:rPr lang="de-DE" sz="3000">
                <a:solidFill>
                  <a:srgbClr val="104285"/>
                </a:solidFill>
                <a:latin typeface="Gill Sans Nova Light" panose="020B0302020104020203" pitchFamily="34" charset="0"/>
                <a:ea typeface="Calibri" panose="020F0502020204030204" pitchFamily="34" charset="0"/>
                <a:cs typeface="Arial (Textkörper CS)"/>
              </a:rPr>
              <a:t>Regional </a:t>
            </a:r>
            <a:r>
              <a:rPr lang="de-DE" sz="3000" err="1">
                <a:solidFill>
                  <a:srgbClr val="104285"/>
                </a:solidFill>
                <a:latin typeface="Gill Sans Nova Light" panose="020B0302020104020203" pitchFamily="34" charset="0"/>
                <a:ea typeface="Calibri" panose="020F0502020204030204" pitchFamily="34" charset="0"/>
                <a:cs typeface="Arial (Textkörper CS)"/>
              </a:rPr>
              <a:t>Overview</a:t>
            </a:r>
            <a:r>
              <a:rPr lang="de-DE" sz="3000">
                <a:solidFill>
                  <a:srgbClr val="104285"/>
                </a:solidFill>
                <a:latin typeface="Gill Sans Nova Light" panose="020B0302020104020203" pitchFamily="34" charset="0"/>
                <a:ea typeface="Calibri" panose="020F0502020204030204" pitchFamily="34" charset="0"/>
                <a:cs typeface="Arial (Textkörper CS)"/>
              </a:rPr>
              <a:t> Launch Event</a:t>
            </a:r>
            <a:endParaRPr lang="de-DE" sz="3000">
              <a:solidFill>
                <a:srgbClr val="104285"/>
              </a:solidFill>
              <a:latin typeface="Gill Sans Nova Light" panose="020B0302020104020203" pitchFamily="34" charset="0"/>
            </a:endParaRPr>
          </a:p>
        </p:txBody>
      </p:sp>
      <p:sp>
        <p:nvSpPr>
          <p:cNvPr id="9" name="Textfeld 8">
            <a:extLst>
              <a:ext uri="{FF2B5EF4-FFF2-40B4-BE49-F238E27FC236}">
                <a16:creationId xmlns:a16="http://schemas.microsoft.com/office/drawing/2014/main" id="{7540ACE2-8505-D647-A901-1941AFE05F45}"/>
              </a:ext>
            </a:extLst>
          </p:cNvPr>
          <p:cNvSpPr txBox="1"/>
          <p:nvPr/>
        </p:nvSpPr>
        <p:spPr>
          <a:xfrm>
            <a:off x="0" y="5588001"/>
            <a:ext cx="12192000" cy="1291203"/>
          </a:xfrm>
          <a:prstGeom prst="rect">
            <a:avLst/>
          </a:prstGeom>
          <a:solidFill>
            <a:schemeClr val="bg1">
              <a:alpha val="60000"/>
            </a:schemeClr>
          </a:solidFill>
        </p:spPr>
        <p:txBody>
          <a:bodyPr wrap="square" rtlCol="0">
            <a:spAutoFit/>
          </a:bodyPr>
          <a:lstStyle/>
          <a:p>
            <a:endParaRPr lang="de-DE"/>
          </a:p>
        </p:txBody>
      </p:sp>
      <p:pic>
        <p:nvPicPr>
          <p:cNvPr id="10" name="Grafik 9" descr="Ein Bild, das Text enthält.&#10;&#10;Automatisch generierte Beschreibung">
            <a:extLst>
              <a:ext uri="{FF2B5EF4-FFF2-40B4-BE49-F238E27FC236}">
                <a16:creationId xmlns:a16="http://schemas.microsoft.com/office/drawing/2014/main" id="{403DFF63-F64F-AB41-91BD-6DEC4008E15C}"/>
              </a:ext>
            </a:extLst>
          </p:cNvPr>
          <p:cNvPicPr>
            <a:picLocks noChangeAspect="1"/>
          </p:cNvPicPr>
          <p:nvPr/>
        </p:nvPicPr>
        <p:blipFill>
          <a:blip r:embed="rId7"/>
          <a:stretch>
            <a:fillRect/>
          </a:stretch>
        </p:blipFill>
        <p:spPr>
          <a:xfrm>
            <a:off x="7511903" y="5796813"/>
            <a:ext cx="1859508" cy="784480"/>
          </a:xfrm>
          <a:prstGeom prst="rect">
            <a:avLst/>
          </a:prstGeom>
        </p:spPr>
      </p:pic>
      <p:pic>
        <p:nvPicPr>
          <p:cNvPr id="11" name="Grafik 10">
            <a:extLst>
              <a:ext uri="{FF2B5EF4-FFF2-40B4-BE49-F238E27FC236}">
                <a16:creationId xmlns:a16="http://schemas.microsoft.com/office/drawing/2014/main" id="{89AABDEF-276E-4147-A7CC-8C6FD4236D28}"/>
              </a:ext>
            </a:extLst>
          </p:cNvPr>
          <p:cNvPicPr>
            <a:picLocks noChangeAspect="1"/>
          </p:cNvPicPr>
          <p:nvPr/>
        </p:nvPicPr>
        <p:blipFill>
          <a:blip r:embed="rId8"/>
          <a:stretch>
            <a:fillRect/>
          </a:stretch>
        </p:blipFill>
        <p:spPr>
          <a:xfrm>
            <a:off x="9480693" y="5500362"/>
            <a:ext cx="2709315" cy="1523990"/>
          </a:xfrm>
          <a:prstGeom prst="rect">
            <a:avLst/>
          </a:prstGeom>
        </p:spPr>
      </p:pic>
      <p:sp>
        <p:nvSpPr>
          <p:cNvPr id="12" name="Rechteck 11">
            <a:extLst>
              <a:ext uri="{FF2B5EF4-FFF2-40B4-BE49-F238E27FC236}">
                <a16:creationId xmlns:a16="http://schemas.microsoft.com/office/drawing/2014/main" id="{1458BEF6-1BF4-3D47-BA38-6C0FAF50B13B}"/>
              </a:ext>
            </a:extLst>
          </p:cNvPr>
          <p:cNvSpPr/>
          <p:nvPr/>
        </p:nvSpPr>
        <p:spPr>
          <a:xfrm>
            <a:off x="-136478" y="5588001"/>
            <a:ext cx="7162199" cy="1248868"/>
          </a:xfrm>
          <a:prstGeom prst="rect">
            <a:avLst/>
          </a:prstGeom>
        </p:spPr>
        <p:txBody>
          <a:bodyPr wrap="square">
            <a:spAutoFit/>
          </a:bodyPr>
          <a:lstStyle/>
          <a:p>
            <a:pPr marL="264160" marR="273685" algn="just">
              <a:lnSpc>
                <a:spcPct val="127000"/>
              </a:lnSpc>
              <a:spcBef>
                <a:spcPts val="5"/>
              </a:spcBef>
              <a:spcAft>
                <a:spcPts val="0"/>
              </a:spcAft>
            </a:pPr>
            <a:r>
              <a:rPr lang="en-US" sz="1200" dirty="0">
                <a:latin typeface="Gill Sans Nova Light" panose="020B0302020104020203" pitchFamily="34" charset="0"/>
                <a:ea typeface="Calibri" panose="020F0502020204030204" pitchFamily="34" charset="0"/>
                <a:cs typeface="Arial (Textkörper CS)"/>
              </a:rPr>
              <a:t>*The Global Migration Data Portal has been made possible through funding by IOM Member States, including the Government of Germany through the Federal Ministry of the Interior, Building and Community, represented by the Federal office for Migration and Refugees (BAMF), and the Government of Switzerland, as well as unearmarked funding granted to IOM and internally allocated through the Migration Allocation Resource Committee (MIRAC).</a:t>
            </a:r>
            <a:endParaRPr lang="de-DE" sz="1200" dirty="0">
              <a:effectLst/>
              <a:latin typeface="Gill Sans Nova Light" panose="020B0302020104020203"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36100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enthält.&#10;&#10;Automatisch generierte Beschreibung">
            <a:extLst>
              <a:ext uri="{FF2B5EF4-FFF2-40B4-BE49-F238E27FC236}">
                <a16:creationId xmlns:a16="http://schemas.microsoft.com/office/drawing/2014/main" id="{515E20C3-D828-7E41-B814-FB0BC36EE50A}"/>
              </a:ext>
            </a:extLst>
          </p:cNvPr>
          <p:cNvPicPr>
            <a:picLocks noChangeAspect="1"/>
          </p:cNvPicPr>
          <p:nvPr/>
        </p:nvPicPr>
        <p:blipFill>
          <a:blip r:embed="rId3"/>
          <a:stretch>
            <a:fillRect/>
          </a:stretch>
        </p:blipFill>
        <p:spPr>
          <a:xfrm>
            <a:off x="159158" y="222293"/>
            <a:ext cx="2344090" cy="687600"/>
          </a:xfrm>
          <a:prstGeom prst="rect">
            <a:avLst/>
          </a:prstGeom>
        </p:spPr>
      </p:pic>
      <p:pic>
        <p:nvPicPr>
          <p:cNvPr id="6" name="Grafik 5" descr="Ein Bild, das Text, Schild, blau enthält.&#10;&#10;Automatisch generierte Beschreibung">
            <a:extLst>
              <a:ext uri="{FF2B5EF4-FFF2-40B4-BE49-F238E27FC236}">
                <a16:creationId xmlns:a16="http://schemas.microsoft.com/office/drawing/2014/main" id="{26D5EB41-D5DB-2240-8F46-E8B8AB895E20}"/>
              </a:ext>
            </a:extLst>
          </p:cNvPr>
          <p:cNvPicPr>
            <a:picLocks noChangeAspect="1"/>
          </p:cNvPicPr>
          <p:nvPr/>
        </p:nvPicPr>
        <p:blipFill>
          <a:blip r:embed="rId4"/>
          <a:stretch>
            <a:fillRect/>
          </a:stretch>
        </p:blipFill>
        <p:spPr>
          <a:xfrm>
            <a:off x="8546843" y="332285"/>
            <a:ext cx="3383331" cy="467615"/>
          </a:xfrm>
          <a:prstGeom prst="rect">
            <a:avLst/>
          </a:prstGeom>
        </p:spPr>
      </p:pic>
      <p:pic>
        <p:nvPicPr>
          <p:cNvPr id="3" name="Picture 2">
            <a:extLst>
              <a:ext uri="{FF2B5EF4-FFF2-40B4-BE49-F238E27FC236}">
                <a16:creationId xmlns:a16="http://schemas.microsoft.com/office/drawing/2014/main" id="{95389AC3-E028-DB42-BD3B-DC0D9BBCC02D}"/>
              </a:ext>
            </a:extLst>
          </p:cNvPr>
          <p:cNvPicPr>
            <a:picLocks noChangeAspect="1"/>
          </p:cNvPicPr>
          <p:nvPr/>
        </p:nvPicPr>
        <p:blipFill rotWithShape="1">
          <a:blip r:embed="rId5"/>
          <a:srcRect l="3497" t="39947" r="12998" b="5421"/>
          <a:stretch/>
        </p:blipFill>
        <p:spPr>
          <a:xfrm>
            <a:off x="1231655" y="1336964"/>
            <a:ext cx="6442365" cy="2834792"/>
          </a:xfrm>
          <a:prstGeom prst="rect">
            <a:avLst/>
          </a:prstGeom>
        </p:spPr>
      </p:pic>
      <p:pic>
        <p:nvPicPr>
          <p:cNvPr id="7" name="Picture 6">
            <a:extLst>
              <a:ext uri="{FF2B5EF4-FFF2-40B4-BE49-F238E27FC236}">
                <a16:creationId xmlns:a16="http://schemas.microsoft.com/office/drawing/2014/main" id="{3EEA59B1-7A26-2A41-BCEF-0898007A645C}"/>
              </a:ext>
            </a:extLst>
          </p:cNvPr>
          <p:cNvPicPr>
            <a:picLocks noChangeAspect="1"/>
          </p:cNvPicPr>
          <p:nvPr/>
        </p:nvPicPr>
        <p:blipFill rotWithShape="1">
          <a:blip r:embed="rId6"/>
          <a:srcRect l="3144" r="3806"/>
          <a:stretch/>
        </p:blipFill>
        <p:spPr>
          <a:xfrm>
            <a:off x="5611343" y="3574471"/>
            <a:ext cx="5944757" cy="2572109"/>
          </a:xfrm>
          <a:prstGeom prst="rect">
            <a:avLst/>
          </a:prstGeom>
        </p:spPr>
      </p:pic>
    </p:spTree>
    <p:extLst>
      <p:ext uri="{BB962C8B-B14F-4D97-AF65-F5344CB8AC3E}">
        <p14:creationId xmlns:p14="http://schemas.microsoft.com/office/powerpoint/2010/main" val="212157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enthält.&#10;&#10;Automatisch generierte Beschreibung">
            <a:extLst>
              <a:ext uri="{FF2B5EF4-FFF2-40B4-BE49-F238E27FC236}">
                <a16:creationId xmlns:a16="http://schemas.microsoft.com/office/drawing/2014/main" id="{515E20C3-D828-7E41-B814-FB0BC36EE50A}"/>
              </a:ext>
            </a:extLst>
          </p:cNvPr>
          <p:cNvPicPr>
            <a:picLocks noChangeAspect="1"/>
          </p:cNvPicPr>
          <p:nvPr/>
        </p:nvPicPr>
        <p:blipFill>
          <a:blip r:embed="rId3"/>
          <a:stretch>
            <a:fillRect/>
          </a:stretch>
        </p:blipFill>
        <p:spPr>
          <a:xfrm>
            <a:off x="159158" y="222293"/>
            <a:ext cx="2344090" cy="687600"/>
          </a:xfrm>
          <a:prstGeom prst="rect">
            <a:avLst/>
          </a:prstGeom>
        </p:spPr>
      </p:pic>
      <p:pic>
        <p:nvPicPr>
          <p:cNvPr id="6" name="Grafik 5" descr="Ein Bild, das Text, Schild, blau enthält.&#10;&#10;Automatisch generierte Beschreibung">
            <a:extLst>
              <a:ext uri="{FF2B5EF4-FFF2-40B4-BE49-F238E27FC236}">
                <a16:creationId xmlns:a16="http://schemas.microsoft.com/office/drawing/2014/main" id="{26D5EB41-D5DB-2240-8F46-E8B8AB895E20}"/>
              </a:ext>
            </a:extLst>
          </p:cNvPr>
          <p:cNvPicPr>
            <a:picLocks noChangeAspect="1"/>
          </p:cNvPicPr>
          <p:nvPr/>
        </p:nvPicPr>
        <p:blipFill>
          <a:blip r:embed="rId4"/>
          <a:stretch>
            <a:fillRect/>
          </a:stretch>
        </p:blipFill>
        <p:spPr>
          <a:xfrm>
            <a:off x="8546843" y="332285"/>
            <a:ext cx="3383331" cy="467615"/>
          </a:xfrm>
          <a:prstGeom prst="rect">
            <a:avLst/>
          </a:prstGeom>
        </p:spPr>
      </p:pic>
      <p:pic>
        <p:nvPicPr>
          <p:cNvPr id="8" name="Picture 7">
            <a:extLst>
              <a:ext uri="{FF2B5EF4-FFF2-40B4-BE49-F238E27FC236}">
                <a16:creationId xmlns:a16="http://schemas.microsoft.com/office/drawing/2014/main" id="{9E8CF3C6-B258-8945-9807-C9D96BE5568C}"/>
              </a:ext>
            </a:extLst>
          </p:cNvPr>
          <p:cNvPicPr>
            <a:picLocks noChangeAspect="1"/>
          </p:cNvPicPr>
          <p:nvPr/>
        </p:nvPicPr>
        <p:blipFill rotWithShape="1">
          <a:blip r:embed="rId5"/>
          <a:srcRect l="2778" t="12712" r="16590" b="58184"/>
          <a:stretch/>
        </p:blipFill>
        <p:spPr>
          <a:xfrm>
            <a:off x="623457" y="2687793"/>
            <a:ext cx="10786332" cy="2618509"/>
          </a:xfrm>
          <a:prstGeom prst="rect">
            <a:avLst/>
          </a:prstGeom>
        </p:spPr>
      </p:pic>
      <p:pic>
        <p:nvPicPr>
          <p:cNvPr id="9" name="Picture 8">
            <a:extLst>
              <a:ext uri="{FF2B5EF4-FFF2-40B4-BE49-F238E27FC236}">
                <a16:creationId xmlns:a16="http://schemas.microsoft.com/office/drawing/2014/main" id="{E392DED9-1DCF-1140-BD54-C86C3AD2BCE9}"/>
              </a:ext>
            </a:extLst>
          </p:cNvPr>
          <p:cNvPicPr>
            <a:picLocks noChangeAspect="1"/>
          </p:cNvPicPr>
          <p:nvPr/>
        </p:nvPicPr>
        <p:blipFill rotWithShape="1">
          <a:blip r:embed="rId6"/>
          <a:srcRect l="8167" r="9348" b="78255"/>
          <a:stretch/>
        </p:blipFill>
        <p:spPr>
          <a:xfrm>
            <a:off x="2380769" y="1138722"/>
            <a:ext cx="7430461" cy="1113854"/>
          </a:xfrm>
          <a:prstGeom prst="rect">
            <a:avLst/>
          </a:prstGeom>
        </p:spPr>
      </p:pic>
    </p:spTree>
    <p:extLst>
      <p:ext uri="{BB962C8B-B14F-4D97-AF65-F5344CB8AC3E}">
        <p14:creationId xmlns:p14="http://schemas.microsoft.com/office/powerpoint/2010/main" val="950501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enthält.&#10;&#10;Automatisch generierte Beschreibung">
            <a:extLst>
              <a:ext uri="{FF2B5EF4-FFF2-40B4-BE49-F238E27FC236}">
                <a16:creationId xmlns:a16="http://schemas.microsoft.com/office/drawing/2014/main" id="{515E20C3-D828-7E41-B814-FB0BC36EE50A}"/>
              </a:ext>
            </a:extLst>
          </p:cNvPr>
          <p:cNvPicPr>
            <a:picLocks noChangeAspect="1"/>
          </p:cNvPicPr>
          <p:nvPr/>
        </p:nvPicPr>
        <p:blipFill>
          <a:blip r:embed="rId3"/>
          <a:stretch>
            <a:fillRect/>
          </a:stretch>
        </p:blipFill>
        <p:spPr>
          <a:xfrm>
            <a:off x="159158" y="222293"/>
            <a:ext cx="2344090" cy="687600"/>
          </a:xfrm>
          <a:prstGeom prst="rect">
            <a:avLst/>
          </a:prstGeom>
        </p:spPr>
      </p:pic>
      <p:pic>
        <p:nvPicPr>
          <p:cNvPr id="6" name="Grafik 5" descr="Ein Bild, das Text, Schild, blau enthält.&#10;&#10;Automatisch generierte Beschreibung">
            <a:extLst>
              <a:ext uri="{FF2B5EF4-FFF2-40B4-BE49-F238E27FC236}">
                <a16:creationId xmlns:a16="http://schemas.microsoft.com/office/drawing/2014/main" id="{26D5EB41-D5DB-2240-8F46-E8B8AB895E20}"/>
              </a:ext>
            </a:extLst>
          </p:cNvPr>
          <p:cNvPicPr>
            <a:picLocks noChangeAspect="1"/>
          </p:cNvPicPr>
          <p:nvPr/>
        </p:nvPicPr>
        <p:blipFill>
          <a:blip r:embed="rId4"/>
          <a:stretch>
            <a:fillRect/>
          </a:stretch>
        </p:blipFill>
        <p:spPr>
          <a:xfrm>
            <a:off x="8546843" y="332285"/>
            <a:ext cx="3383331" cy="467615"/>
          </a:xfrm>
          <a:prstGeom prst="rect">
            <a:avLst/>
          </a:prstGeom>
        </p:spPr>
      </p:pic>
      <p:sp>
        <p:nvSpPr>
          <p:cNvPr id="4" name="TextBox 3">
            <a:extLst>
              <a:ext uri="{FF2B5EF4-FFF2-40B4-BE49-F238E27FC236}">
                <a16:creationId xmlns:a16="http://schemas.microsoft.com/office/drawing/2014/main" id="{3BA731D4-3796-A241-BC23-867707F35E33}"/>
              </a:ext>
            </a:extLst>
          </p:cNvPr>
          <p:cNvSpPr txBox="1"/>
          <p:nvPr/>
        </p:nvSpPr>
        <p:spPr>
          <a:xfrm>
            <a:off x="457200" y="1014344"/>
            <a:ext cx="11151704" cy="1077218"/>
          </a:xfrm>
          <a:prstGeom prst="rect">
            <a:avLst/>
          </a:prstGeom>
          <a:noFill/>
        </p:spPr>
        <p:txBody>
          <a:bodyPr wrap="square" rtlCol="0">
            <a:spAutoFit/>
          </a:bodyPr>
          <a:lstStyle/>
          <a:p>
            <a:pPr algn="ctr"/>
            <a:r>
              <a:rPr lang="en-GB" sz="3600" dirty="0">
                <a:solidFill>
                  <a:srgbClr val="104285"/>
                </a:solidFill>
                <a:latin typeface="Gill Sans MT" panose="020B0502020104020203" pitchFamily="34" charset="77"/>
                <a:ea typeface="Calibri" panose="020F0502020204030204" pitchFamily="34" charset="0"/>
                <a:cs typeface="Arial (Textkörper CS)"/>
              </a:rPr>
              <a:t>Migrants originating from Oceania</a:t>
            </a:r>
            <a:endParaRPr lang="en-GB" sz="2800" dirty="0"/>
          </a:p>
          <a:p>
            <a:pPr marL="285750" indent="-285750">
              <a:buFontTx/>
              <a:buChar char="-"/>
            </a:pPr>
            <a:endParaRPr lang="en-GB" sz="2800" dirty="0"/>
          </a:p>
        </p:txBody>
      </p:sp>
      <p:pic>
        <p:nvPicPr>
          <p:cNvPr id="1026" name="Picture 2">
            <a:extLst>
              <a:ext uri="{FF2B5EF4-FFF2-40B4-BE49-F238E27FC236}">
                <a16:creationId xmlns:a16="http://schemas.microsoft.com/office/drawing/2014/main" id="{5A944152-0D6A-044B-9346-6B7DE83A7F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4015" y="1792109"/>
            <a:ext cx="7623320" cy="47134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DAF2260-06BC-BD4D-8171-971D5FF18669}"/>
              </a:ext>
            </a:extLst>
          </p:cNvPr>
          <p:cNvSpPr txBox="1"/>
          <p:nvPr/>
        </p:nvSpPr>
        <p:spPr>
          <a:xfrm>
            <a:off x="1331203" y="2091562"/>
            <a:ext cx="2674982" cy="3616375"/>
          </a:xfrm>
          <a:prstGeom prst="rect">
            <a:avLst/>
          </a:prstGeom>
          <a:noFill/>
        </p:spPr>
        <p:txBody>
          <a:bodyPr wrap="square" rtlCol="0">
            <a:spAutoFit/>
          </a:bodyPr>
          <a:lstStyle/>
          <a:p>
            <a:pPr marL="482600">
              <a:spcAft>
                <a:spcPts val="600"/>
              </a:spcAft>
            </a:pPr>
            <a:endParaRPr lang="en-GB" sz="2800" dirty="0"/>
          </a:p>
          <a:p>
            <a:r>
              <a:rPr lang="en-GB" sz="2800" dirty="0"/>
              <a:t>2.049 million people have emigrated from a country in Oceania</a:t>
            </a:r>
          </a:p>
          <a:p>
            <a:pPr marL="742950" lvl="1" indent="-285750">
              <a:buFontTx/>
              <a:buChar char="-"/>
            </a:pPr>
            <a:endParaRPr lang="en-GB" sz="2800" dirty="0"/>
          </a:p>
          <a:p>
            <a:pPr marL="285750" indent="-285750">
              <a:buFontTx/>
              <a:buChar char="-"/>
            </a:pPr>
            <a:endParaRPr lang="en-GB" sz="2800" dirty="0"/>
          </a:p>
        </p:txBody>
      </p:sp>
    </p:spTree>
    <p:extLst>
      <p:ext uri="{BB962C8B-B14F-4D97-AF65-F5344CB8AC3E}">
        <p14:creationId xmlns:p14="http://schemas.microsoft.com/office/powerpoint/2010/main" val="3477710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enthält.&#10;&#10;Automatisch generierte Beschreibung">
            <a:extLst>
              <a:ext uri="{FF2B5EF4-FFF2-40B4-BE49-F238E27FC236}">
                <a16:creationId xmlns:a16="http://schemas.microsoft.com/office/drawing/2014/main" id="{515E20C3-D828-7E41-B814-FB0BC36EE50A}"/>
              </a:ext>
            </a:extLst>
          </p:cNvPr>
          <p:cNvPicPr>
            <a:picLocks noChangeAspect="1"/>
          </p:cNvPicPr>
          <p:nvPr/>
        </p:nvPicPr>
        <p:blipFill>
          <a:blip r:embed="rId3"/>
          <a:stretch>
            <a:fillRect/>
          </a:stretch>
        </p:blipFill>
        <p:spPr>
          <a:xfrm>
            <a:off x="159158" y="222293"/>
            <a:ext cx="2344090" cy="687600"/>
          </a:xfrm>
          <a:prstGeom prst="rect">
            <a:avLst/>
          </a:prstGeom>
        </p:spPr>
      </p:pic>
      <p:pic>
        <p:nvPicPr>
          <p:cNvPr id="6" name="Grafik 5" descr="Ein Bild, das Text, Schild, blau enthält.&#10;&#10;Automatisch generierte Beschreibung">
            <a:extLst>
              <a:ext uri="{FF2B5EF4-FFF2-40B4-BE49-F238E27FC236}">
                <a16:creationId xmlns:a16="http://schemas.microsoft.com/office/drawing/2014/main" id="{26D5EB41-D5DB-2240-8F46-E8B8AB895E20}"/>
              </a:ext>
            </a:extLst>
          </p:cNvPr>
          <p:cNvPicPr>
            <a:picLocks noChangeAspect="1"/>
          </p:cNvPicPr>
          <p:nvPr/>
        </p:nvPicPr>
        <p:blipFill>
          <a:blip r:embed="rId4"/>
          <a:stretch>
            <a:fillRect/>
          </a:stretch>
        </p:blipFill>
        <p:spPr>
          <a:xfrm>
            <a:off x="8546843" y="332285"/>
            <a:ext cx="3383331" cy="467615"/>
          </a:xfrm>
          <a:prstGeom prst="rect">
            <a:avLst/>
          </a:prstGeom>
        </p:spPr>
      </p:pic>
      <p:sp>
        <p:nvSpPr>
          <p:cNvPr id="4" name="TextBox 3">
            <a:extLst>
              <a:ext uri="{FF2B5EF4-FFF2-40B4-BE49-F238E27FC236}">
                <a16:creationId xmlns:a16="http://schemas.microsoft.com/office/drawing/2014/main" id="{3BA731D4-3796-A241-BC23-867707F35E33}"/>
              </a:ext>
            </a:extLst>
          </p:cNvPr>
          <p:cNvSpPr txBox="1"/>
          <p:nvPr/>
        </p:nvSpPr>
        <p:spPr>
          <a:xfrm>
            <a:off x="457200" y="1014344"/>
            <a:ext cx="11151704" cy="2015936"/>
          </a:xfrm>
          <a:prstGeom prst="rect">
            <a:avLst/>
          </a:prstGeom>
          <a:noFill/>
        </p:spPr>
        <p:txBody>
          <a:bodyPr wrap="square" rtlCol="0">
            <a:spAutoFit/>
          </a:bodyPr>
          <a:lstStyle/>
          <a:p>
            <a:pPr algn="ctr"/>
            <a:r>
              <a:rPr lang="en-GB" sz="3600" dirty="0">
                <a:solidFill>
                  <a:srgbClr val="104285"/>
                </a:solidFill>
                <a:latin typeface="Gill Sans MT" panose="020B0502020104020203" pitchFamily="34" charset="77"/>
                <a:ea typeface="Calibri" panose="020F0502020204030204" pitchFamily="34" charset="0"/>
                <a:cs typeface="Arial (Textkörper CS)"/>
              </a:rPr>
              <a:t>Migrants originating from Oceania</a:t>
            </a:r>
          </a:p>
          <a:p>
            <a:endParaRPr lang="en-GB" sz="2800" dirty="0"/>
          </a:p>
          <a:p>
            <a:pPr marL="939800" indent="-457200">
              <a:spcAft>
                <a:spcPts val="600"/>
              </a:spcAft>
              <a:buFont typeface="Arial" panose="020B0604020202020204" pitchFamily="34" charset="0"/>
              <a:buChar char="•"/>
            </a:pPr>
            <a:endParaRPr lang="en-GB" sz="2800" dirty="0"/>
          </a:p>
          <a:p>
            <a:endParaRPr lang="en-GB" sz="2800" dirty="0"/>
          </a:p>
        </p:txBody>
      </p:sp>
      <p:pic>
        <p:nvPicPr>
          <p:cNvPr id="9" name="Picture 8">
            <a:extLst>
              <a:ext uri="{FF2B5EF4-FFF2-40B4-BE49-F238E27FC236}">
                <a16:creationId xmlns:a16="http://schemas.microsoft.com/office/drawing/2014/main" id="{4E9BCC6A-4CDB-CC4E-A78D-194DECD50EA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4269" y="1726003"/>
            <a:ext cx="9163462" cy="4909704"/>
          </a:xfrm>
          <a:prstGeom prst="rect">
            <a:avLst/>
          </a:prstGeom>
          <a:noFill/>
          <a:ln>
            <a:noFill/>
          </a:ln>
        </p:spPr>
      </p:pic>
    </p:spTree>
    <p:extLst>
      <p:ext uri="{BB962C8B-B14F-4D97-AF65-F5344CB8AC3E}">
        <p14:creationId xmlns:p14="http://schemas.microsoft.com/office/powerpoint/2010/main" val="4244047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enthält.&#10;&#10;Automatisch generierte Beschreibung">
            <a:extLst>
              <a:ext uri="{FF2B5EF4-FFF2-40B4-BE49-F238E27FC236}">
                <a16:creationId xmlns:a16="http://schemas.microsoft.com/office/drawing/2014/main" id="{515E20C3-D828-7E41-B814-FB0BC36EE50A}"/>
              </a:ext>
            </a:extLst>
          </p:cNvPr>
          <p:cNvPicPr>
            <a:picLocks noChangeAspect="1"/>
          </p:cNvPicPr>
          <p:nvPr/>
        </p:nvPicPr>
        <p:blipFill>
          <a:blip r:embed="rId3"/>
          <a:stretch>
            <a:fillRect/>
          </a:stretch>
        </p:blipFill>
        <p:spPr>
          <a:xfrm>
            <a:off x="159158" y="222293"/>
            <a:ext cx="2344090" cy="687600"/>
          </a:xfrm>
          <a:prstGeom prst="rect">
            <a:avLst/>
          </a:prstGeom>
        </p:spPr>
      </p:pic>
      <p:pic>
        <p:nvPicPr>
          <p:cNvPr id="6" name="Grafik 5" descr="Ein Bild, das Text, Schild, blau enthält.&#10;&#10;Automatisch generierte Beschreibung">
            <a:extLst>
              <a:ext uri="{FF2B5EF4-FFF2-40B4-BE49-F238E27FC236}">
                <a16:creationId xmlns:a16="http://schemas.microsoft.com/office/drawing/2014/main" id="{26D5EB41-D5DB-2240-8F46-E8B8AB895E20}"/>
              </a:ext>
            </a:extLst>
          </p:cNvPr>
          <p:cNvPicPr>
            <a:picLocks noChangeAspect="1"/>
          </p:cNvPicPr>
          <p:nvPr/>
        </p:nvPicPr>
        <p:blipFill>
          <a:blip r:embed="rId4"/>
          <a:stretch>
            <a:fillRect/>
          </a:stretch>
        </p:blipFill>
        <p:spPr>
          <a:xfrm>
            <a:off x="8546843" y="332285"/>
            <a:ext cx="3383331" cy="467615"/>
          </a:xfrm>
          <a:prstGeom prst="rect">
            <a:avLst/>
          </a:prstGeom>
        </p:spPr>
      </p:pic>
      <p:sp>
        <p:nvSpPr>
          <p:cNvPr id="4" name="TextBox 3">
            <a:extLst>
              <a:ext uri="{FF2B5EF4-FFF2-40B4-BE49-F238E27FC236}">
                <a16:creationId xmlns:a16="http://schemas.microsoft.com/office/drawing/2014/main" id="{3BA731D4-3796-A241-BC23-867707F35E33}"/>
              </a:ext>
            </a:extLst>
          </p:cNvPr>
          <p:cNvSpPr txBox="1"/>
          <p:nvPr/>
        </p:nvSpPr>
        <p:spPr>
          <a:xfrm>
            <a:off x="457200" y="1014344"/>
            <a:ext cx="11151704" cy="5339923"/>
          </a:xfrm>
          <a:prstGeom prst="rect">
            <a:avLst/>
          </a:prstGeom>
          <a:noFill/>
        </p:spPr>
        <p:txBody>
          <a:bodyPr wrap="square" rtlCol="0">
            <a:spAutoFit/>
          </a:bodyPr>
          <a:lstStyle/>
          <a:p>
            <a:pPr algn="ctr"/>
            <a:r>
              <a:rPr lang="en-GB" sz="3600" dirty="0">
                <a:solidFill>
                  <a:srgbClr val="104285"/>
                </a:solidFill>
                <a:latin typeface="Gill Sans MT" panose="020B0502020104020203" pitchFamily="34" charset="77"/>
                <a:ea typeface="Calibri" panose="020F0502020204030204" pitchFamily="34" charset="0"/>
                <a:cs typeface="Arial (Textkörper CS)"/>
              </a:rPr>
              <a:t>Past and present trends</a:t>
            </a:r>
          </a:p>
          <a:p>
            <a:endParaRPr lang="en-GB" sz="2800" dirty="0"/>
          </a:p>
          <a:p>
            <a:pPr marL="939800" indent="-457200">
              <a:spcAft>
                <a:spcPts val="600"/>
              </a:spcAft>
              <a:buFont typeface="Arial" panose="020B0604020202020204" pitchFamily="34" charset="0"/>
              <a:buChar char="•"/>
            </a:pPr>
            <a:r>
              <a:rPr lang="en-GB" sz="2800" dirty="0"/>
              <a:t>Oceania has a long </a:t>
            </a:r>
            <a:r>
              <a:rPr lang="en-GB" sz="2800" b="1" dirty="0"/>
              <a:t>history of human movement</a:t>
            </a:r>
            <a:r>
              <a:rPr lang="en-GB" sz="2800" dirty="0"/>
              <a:t>, and this history continues to influence migration patterns today</a:t>
            </a:r>
          </a:p>
          <a:p>
            <a:pPr marL="939800" indent="-457200">
              <a:spcAft>
                <a:spcPts val="600"/>
              </a:spcAft>
              <a:buFont typeface="Arial" panose="020B0604020202020204" pitchFamily="34" charset="0"/>
              <a:buChar char="•"/>
            </a:pPr>
            <a:r>
              <a:rPr lang="en-GB" sz="2800" dirty="0"/>
              <a:t>Migration is key to the </a:t>
            </a:r>
            <a:r>
              <a:rPr lang="en-GB" sz="2800" b="1" dirty="0"/>
              <a:t>region’s economy</a:t>
            </a:r>
          </a:p>
          <a:p>
            <a:pPr marL="939800" indent="-457200">
              <a:spcAft>
                <a:spcPts val="600"/>
              </a:spcAft>
              <a:buFont typeface="Arial" panose="020B0604020202020204" pitchFamily="34" charset="0"/>
              <a:buChar char="•"/>
            </a:pPr>
            <a:r>
              <a:rPr lang="en-GB" sz="2800" b="1" dirty="0"/>
              <a:t>Seasonal labour schemes </a:t>
            </a:r>
            <a:r>
              <a:rPr lang="en-GB" sz="2800" dirty="0"/>
              <a:t>facilitate migration from select Pacific countries to fill labour shortages in Australia and New Zealand</a:t>
            </a:r>
          </a:p>
          <a:p>
            <a:pPr marL="939800" indent="-457200">
              <a:spcAft>
                <a:spcPts val="600"/>
              </a:spcAft>
              <a:buFont typeface="Arial" panose="020B0604020202020204" pitchFamily="34" charset="0"/>
              <a:buChar char="•"/>
            </a:pPr>
            <a:r>
              <a:rPr lang="en-GB" sz="2800" dirty="0"/>
              <a:t>A number of resettled </a:t>
            </a:r>
            <a:r>
              <a:rPr lang="en-GB" sz="2800" b="1" dirty="0"/>
              <a:t>refugees </a:t>
            </a:r>
            <a:r>
              <a:rPr lang="en-GB" sz="2800" dirty="0"/>
              <a:t>live in Oceania</a:t>
            </a:r>
          </a:p>
          <a:p>
            <a:pPr marL="939800" indent="-457200">
              <a:spcAft>
                <a:spcPts val="600"/>
              </a:spcAft>
              <a:buFont typeface="Arial" panose="020B0604020202020204" pitchFamily="34" charset="0"/>
              <a:buChar char="•"/>
            </a:pPr>
            <a:r>
              <a:rPr lang="en-GB" sz="2800" dirty="0"/>
              <a:t>Australia maintains </a:t>
            </a:r>
            <a:r>
              <a:rPr lang="en-GB" sz="2800" b="1" dirty="0"/>
              <a:t>offshore processing arrangements </a:t>
            </a:r>
            <a:r>
              <a:rPr lang="en-GB" sz="2800" dirty="0"/>
              <a:t>for people who arrive by boat to seek asylum</a:t>
            </a:r>
          </a:p>
          <a:p>
            <a:pPr marL="285750" indent="-285750">
              <a:buFontTx/>
              <a:buChar char="-"/>
            </a:pPr>
            <a:endParaRPr lang="en-GB" sz="2800" dirty="0"/>
          </a:p>
        </p:txBody>
      </p:sp>
    </p:spTree>
    <p:extLst>
      <p:ext uri="{BB962C8B-B14F-4D97-AF65-F5344CB8AC3E}">
        <p14:creationId xmlns:p14="http://schemas.microsoft.com/office/powerpoint/2010/main" val="308808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enthält.&#10;&#10;Automatisch generierte Beschreibung">
            <a:extLst>
              <a:ext uri="{FF2B5EF4-FFF2-40B4-BE49-F238E27FC236}">
                <a16:creationId xmlns:a16="http://schemas.microsoft.com/office/drawing/2014/main" id="{515E20C3-D828-7E41-B814-FB0BC36EE50A}"/>
              </a:ext>
            </a:extLst>
          </p:cNvPr>
          <p:cNvPicPr>
            <a:picLocks noChangeAspect="1"/>
          </p:cNvPicPr>
          <p:nvPr/>
        </p:nvPicPr>
        <p:blipFill>
          <a:blip r:embed="rId3"/>
          <a:stretch>
            <a:fillRect/>
          </a:stretch>
        </p:blipFill>
        <p:spPr>
          <a:xfrm>
            <a:off x="159158" y="222293"/>
            <a:ext cx="2344090" cy="687600"/>
          </a:xfrm>
          <a:prstGeom prst="rect">
            <a:avLst/>
          </a:prstGeom>
        </p:spPr>
      </p:pic>
      <p:pic>
        <p:nvPicPr>
          <p:cNvPr id="6" name="Grafik 5" descr="Ein Bild, das Text, Schild, blau enthält.&#10;&#10;Automatisch generierte Beschreibung">
            <a:extLst>
              <a:ext uri="{FF2B5EF4-FFF2-40B4-BE49-F238E27FC236}">
                <a16:creationId xmlns:a16="http://schemas.microsoft.com/office/drawing/2014/main" id="{26D5EB41-D5DB-2240-8F46-E8B8AB895E20}"/>
              </a:ext>
            </a:extLst>
          </p:cNvPr>
          <p:cNvPicPr>
            <a:picLocks noChangeAspect="1"/>
          </p:cNvPicPr>
          <p:nvPr/>
        </p:nvPicPr>
        <p:blipFill>
          <a:blip r:embed="rId4"/>
          <a:stretch>
            <a:fillRect/>
          </a:stretch>
        </p:blipFill>
        <p:spPr>
          <a:xfrm>
            <a:off x="8546843" y="332285"/>
            <a:ext cx="3383331" cy="467615"/>
          </a:xfrm>
          <a:prstGeom prst="rect">
            <a:avLst/>
          </a:prstGeom>
        </p:spPr>
      </p:pic>
      <p:sp>
        <p:nvSpPr>
          <p:cNvPr id="4" name="TextBox 3">
            <a:extLst>
              <a:ext uri="{FF2B5EF4-FFF2-40B4-BE49-F238E27FC236}">
                <a16:creationId xmlns:a16="http://schemas.microsoft.com/office/drawing/2014/main" id="{3BA731D4-3796-A241-BC23-867707F35E33}"/>
              </a:ext>
            </a:extLst>
          </p:cNvPr>
          <p:cNvSpPr txBox="1"/>
          <p:nvPr/>
        </p:nvSpPr>
        <p:spPr>
          <a:xfrm>
            <a:off x="401782" y="903505"/>
            <a:ext cx="11207121" cy="4770537"/>
          </a:xfrm>
          <a:prstGeom prst="rect">
            <a:avLst/>
          </a:prstGeom>
          <a:noFill/>
        </p:spPr>
        <p:txBody>
          <a:bodyPr wrap="square" rtlCol="0">
            <a:spAutoFit/>
          </a:bodyPr>
          <a:lstStyle/>
          <a:p>
            <a:pPr algn="ctr"/>
            <a:r>
              <a:rPr lang="en-GB" sz="3600" dirty="0">
                <a:solidFill>
                  <a:srgbClr val="104285"/>
                </a:solidFill>
                <a:latin typeface="Gill Sans MT" panose="020B0502020104020203" pitchFamily="34" charset="77"/>
                <a:ea typeface="Calibri" panose="020F0502020204030204" pitchFamily="34" charset="0"/>
                <a:cs typeface="Arial (Textkörper CS)"/>
              </a:rPr>
              <a:t>Recent trends</a:t>
            </a:r>
          </a:p>
          <a:p>
            <a:endParaRPr lang="en-GB" sz="2800" dirty="0"/>
          </a:p>
          <a:p>
            <a:pPr marL="939800" indent="-457200">
              <a:spcBef>
                <a:spcPts val="600"/>
              </a:spcBef>
              <a:spcAft>
                <a:spcPts val="600"/>
              </a:spcAft>
              <a:buFont typeface="Arial" panose="020B0604020202020204" pitchFamily="34" charset="0"/>
              <a:buChar char="•"/>
            </a:pPr>
            <a:r>
              <a:rPr lang="en-GB" sz="2800" dirty="0"/>
              <a:t>‘Brain drain’ versus remittance gain</a:t>
            </a:r>
          </a:p>
          <a:p>
            <a:pPr marL="1397000" lvl="1" indent="-457200">
              <a:spcAft>
                <a:spcPts val="600"/>
              </a:spcAft>
              <a:buFont typeface="Arial" panose="020B0604020202020204" pitchFamily="34" charset="0"/>
              <a:buChar char="•"/>
            </a:pPr>
            <a:r>
              <a:rPr lang="en-AU" sz="2200" b="1" dirty="0"/>
              <a:t>‘Brain drain’ </a:t>
            </a:r>
            <a:r>
              <a:rPr lang="en-AU" sz="2200" dirty="0"/>
              <a:t>refers to the depletion of human capital in a sector or occupation in one country due to the emigration of skilled workers from those occupations to another country.</a:t>
            </a:r>
          </a:p>
          <a:p>
            <a:pPr marL="1397000" lvl="1" indent="-457200">
              <a:spcAft>
                <a:spcPts val="600"/>
              </a:spcAft>
              <a:buFont typeface="Arial" panose="020B0604020202020204" pitchFamily="34" charset="0"/>
              <a:buChar char="•"/>
            </a:pPr>
            <a:r>
              <a:rPr lang="en-AU" sz="2200" b="1" dirty="0"/>
              <a:t>Remittances</a:t>
            </a:r>
            <a:r>
              <a:rPr lang="en-AU" sz="2200" dirty="0"/>
              <a:t> are personal monetary transfers made by migrants to individuals or communities with whom they have links.</a:t>
            </a:r>
            <a:r>
              <a:rPr lang="en-AU" dirty="0"/>
              <a:t> </a:t>
            </a:r>
            <a:endParaRPr lang="en-GB" sz="2800" dirty="0"/>
          </a:p>
          <a:p>
            <a:pPr marL="939800" indent="-457200">
              <a:spcBef>
                <a:spcPts val="600"/>
              </a:spcBef>
              <a:spcAft>
                <a:spcPts val="600"/>
              </a:spcAft>
              <a:buFont typeface="Arial" panose="020B0604020202020204" pitchFamily="34" charset="0"/>
              <a:buChar char="•"/>
            </a:pPr>
            <a:r>
              <a:rPr lang="en-GB" sz="2800" dirty="0"/>
              <a:t>Anticipating climate-induced and environmentally-induced migration</a:t>
            </a:r>
          </a:p>
          <a:p>
            <a:pPr marL="1397000" lvl="1" indent="-457200">
              <a:spcAft>
                <a:spcPts val="600"/>
              </a:spcAft>
              <a:buFont typeface="Arial" panose="020B0604020202020204" pitchFamily="34" charset="0"/>
              <a:buChar char="•"/>
            </a:pPr>
            <a:r>
              <a:rPr lang="en-GB" sz="2200" dirty="0"/>
              <a:t>A regional framework is under consideration, </a:t>
            </a:r>
            <a:r>
              <a:rPr lang="en-US" sz="2200" dirty="0"/>
              <a:t>with the support of the Pacific Climate Change Migration and Human Security Programme </a:t>
            </a:r>
            <a:endParaRPr lang="en-GB" sz="2200" dirty="0"/>
          </a:p>
        </p:txBody>
      </p:sp>
    </p:spTree>
    <p:extLst>
      <p:ext uri="{BB962C8B-B14F-4D97-AF65-F5344CB8AC3E}">
        <p14:creationId xmlns:p14="http://schemas.microsoft.com/office/powerpoint/2010/main" val="120819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additive="base">
                                        <p:cTn id="21"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enthält.&#10;&#10;Automatisch generierte Beschreibung">
            <a:extLst>
              <a:ext uri="{FF2B5EF4-FFF2-40B4-BE49-F238E27FC236}">
                <a16:creationId xmlns:a16="http://schemas.microsoft.com/office/drawing/2014/main" id="{515E20C3-D828-7E41-B814-FB0BC36EE50A}"/>
              </a:ext>
            </a:extLst>
          </p:cNvPr>
          <p:cNvPicPr>
            <a:picLocks noChangeAspect="1"/>
          </p:cNvPicPr>
          <p:nvPr/>
        </p:nvPicPr>
        <p:blipFill>
          <a:blip r:embed="rId3"/>
          <a:stretch>
            <a:fillRect/>
          </a:stretch>
        </p:blipFill>
        <p:spPr>
          <a:xfrm>
            <a:off x="159158" y="222293"/>
            <a:ext cx="2344090" cy="687600"/>
          </a:xfrm>
          <a:prstGeom prst="rect">
            <a:avLst/>
          </a:prstGeom>
        </p:spPr>
      </p:pic>
      <p:pic>
        <p:nvPicPr>
          <p:cNvPr id="6" name="Grafik 5" descr="Ein Bild, das Text, Schild, blau enthält.&#10;&#10;Automatisch generierte Beschreibung">
            <a:extLst>
              <a:ext uri="{FF2B5EF4-FFF2-40B4-BE49-F238E27FC236}">
                <a16:creationId xmlns:a16="http://schemas.microsoft.com/office/drawing/2014/main" id="{26D5EB41-D5DB-2240-8F46-E8B8AB895E20}"/>
              </a:ext>
            </a:extLst>
          </p:cNvPr>
          <p:cNvPicPr>
            <a:picLocks noChangeAspect="1"/>
          </p:cNvPicPr>
          <p:nvPr/>
        </p:nvPicPr>
        <p:blipFill>
          <a:blip r:embed="rId4"/>
          <a:stretch>
            <a:fillRect/>
          </a:stretch>
        </p:blipFill>
        <p:spPr>
          <a:xfrm>
            <a:off x="8546843" y="332285"/>
            <a:ext cx="3383331" cy="467615"/>
          </a:xfrm>
          <a:prstGeom prst="rect">
            <a:avLst/>
          </a:prstGeom>
        </p:spPr>
      </p:pic>
      <p:sp>
        <p:nvSpPr>
          <p:cNvPr id="4" name="TextBox 3">
            <a:extLst>
              <a:ext uri="{FF2B5EF4-FFF2-40B4-BE49-F238E27FC236}">
                <a16:creationId xmlns:a16="http://schemas.microsoft.com/office/drawing/2014/main" id="{3BA731D4-3796-A241-BC23-867707F35E33}"/>
              </a:ext>
            </a:extLst>
          </p:cNvPr>
          <p:cNvSpPr txBox="1"/>
          <p:nvPr/>
        </p:nvSpPr>
        <p:spPr>
          <a:xfrm>
            <a:off x="304790" y="1956466"/>
            <a:ext cx="7777256" cy="4401205"/>
          </a:xfrm>
          <a:prstGeom prst="rect">
            <a:avLst/>
          </a:prstGeom>
          <a:noFill/>
        </p:spPr>
        <p:txBody>
          <a:bodyPr wrap="square" rtlCol="0">
            <a:spAutoFit/>
          </a:bodyPr>
          <a:lstStyle/>
          <a:p>
            <a:pPr marL="981075" indent="-457200">
              <a:buFont typeface="Arial" panose="020B0604020202020204" pitchFamily="34" charset="0"/>
              <a:buChar char="•"/>
            </a:pPr>
            <a:r>
              <a:rPr lang="en-GB" sz="2800" dirty="0"/>
              <a:t>Border restrictions have caused a sudden and dramatic drop in international migration</a:t>
            </a:r>
          </a:p>
          <a:p>
            <a:pPr marL="1035050" indent="-511175">
              <a:buFont typeface="Arial" panose="020B0604020202020204" pitchFamily="34" charset="0"/>
              <a:buChar char="•"/>
            </a:pPr>
            <a:endParaRPr lang="en-GB" sz="2800" dirty="0"/>
          </a:p>
          <a:p>
            <a:pPr marL="1035050" indent="-511175">
              <a:buFont typeface="Arial" panose="020B0604020202020204" pitchFamily="34" charset="0"/>
              <a:buChar char="•"/>
            </a:pPr>
            <a:r>
              <a:rPr lang="en-GB" sz="2800" dirty="0"/>
              <a:t>This is having a substantial impact on the region’s economy as a result of the impacts on:</a:t>
            </a:r>
          </a:p>
          <a:p>
            <a:pPr marL="1949450" lvl="2" indent="-511175">
              <a:buFont typeface="Arial" panose="020B0604020202020204" pitchFamily="34" charset="0"/>
              <a:buChar char="•"/>
            </a:pPr>
            <a:r>
              <a:rPr lang="en-GB" sz="2800" dirty="0"/>
              <a:t>Tourism</a:t>
            </a:r>
          </a:p>
          <a:p>
            <a:pPr marL="1949450" lvl="2" indent="-511175">
              <a:buFont typeface="Arial" panose="020B0604020202020204" pitchFamily="34" charset="0"/>
              <a:buChar char="•"/>
            </a:pPr>
            <a:r>
              <a:rPr lang="en-GB" sz="2800" dirty="0"/>
              <a:t>International students</a:t>
            </a:r>
          </a:p>
          <a:p>
            <a:pPr marL="1949450" lvl="2" indent="-511175">
              <a:buFont typeface="Arial" panose="020B0604020202020204" pitchFamily="34" charset="0"/>
              <a:buChar char="•"/>
            </a:pPr>
            <a:r>
              <a:rPr lang="en-GB" sz="2800" dirty="0"/>
              <a:t>Seasonal labourers</a:t>
            </a:r>
          </a:p>
          <a:p>
            <a:pPr marL="1949450" lvl="2" indent="-511175">
              <a:buFont typeface="Arial" panose="020B0604020202020204" pitchFamily="34" charset="0"/>
              <a:buChar char="•"/>
            </a:pPr>
            <a:r>
              <a:rPr lang="en-GB" sz="2800" dirty="0"/>
              <a:t>Remittances</a:t>
            </a:r>
          </a:p>
        </p:txBody>
      </p:sp>
      <p:sp>
        <p:nvSpPr>
          <p:cNvPr id="8" name="TextBox 7">
            <a:extLst>
              <a:ext uri="{FF2B5EF4-FFF2-40B4-BE49-F238E27FC236}">
                <a16:creationId xmlns:a16="http://schemas.microsoft.com/office/drawing/2014/main" id="{A5D6DAAB-789E-7344-ABC6-A1C3EF9BD821}"/>
              </a:ext>
            </a:extLst>
          </p:cNvPr>
          <p:cNvSpPr txBox="1"/>
          <p:nvPr/>
        </p:nvSpPr>
        <p:spPr>
          <a:xfrm>
            <a:off x="457200" y="1014344"/>
            <a:ext cx="11151704" cy="646331"/>
          </a:xfrm>
          <a:prstGeom prst="rect">
            <a:avLst/>
          </a:prstGeom>
          <a:noFill/>
        </p:spPr>
        <p:txBody>
          <a:bodyPr wrap="square" rtlCol="0">
            <a:spAutoFit/>
          </a:bodyPr>
          <a:lstStyle/>
          <a:p>
            <a:pPr algn="ctr"/>
            <a:r>
              <a:rPr lang="en-GB" sz="3600" dirty="0">
                <a:solidFill>
                  <a:srgbClr val="104285"/>
                </a:solidFill>
                <a:latin typeface="Gill Sans MT" panose="020B0502020104020203" pitchFamily="34" charset="77"/>
                <a:ea typeface="Calibri" panose="020F0502020204030204" pitchFamily="34" charset="0"/>
                <a:cs typeface="Arial (Textkörper CS)"/>
              </a:rPr>
              <a:t>The impact of COVID-19 on migration in Oceania</a:t>
            </a:r>
          </a:p>
        </p:txBody>
      </p:sp>
      <p:grpSp>
        <p:nvGrpSpPr>
          <p:cNvPr id="10" name="Group 9">
            <a:extLst>
              <a:ext uri="{FF2B5EF4-FFF2-40B4-BE49-F238E27FC236}">
                <a16:creationId xmlns:a16="http://schemas.microsoft.com/office/drawing/2014/main" id="{2CEFB140-EA68-9C49-BC2C-7E20C0E9681C}"/>
              </a:ext>
            </a:extLst>
          </p:cNvPr>
          <p:cNvGrpSpPr/>
          <p:nvPr/>
        </p:nvGrpSpPr>
        <p:grpSpPr>
          <a:xfrm>
            <a:off x="8123611" y="2934520"/>
            <a:ext cx="3132549" cy="2463117"/>
            <a:chOff x="8546843" y="2907697"/>
            <a:chExt cx="3132549" cy="2463117"/>
          </a:xfrm>
        </p:grpSpPr>
        <p:pic>
          <p:nvPicPr>
            <p:cNvPr id="9" name="Picture 2" descr="COVID-19 Research at the LSI | Life Sciences Institute">
              <a:extLst>
                <a:ext uri="{FF2B5EF4-FFF2-40B4-BE49-F238E27FC236}">
                  <a16:creationId xmlns:a16="http://schemas.microsoft.com/office/drawing/2014/main" id="{CCF4BF71-901D-0E4E-AE2A-F705D26E76EC}"/>
                </a:ext>
              </a:extLst>
            </p:cNvPr>
            <p:cNvPicPr>
              <a:picLocks noChangeAspect="1" noChangeArrowheads="1"/>
            </p:cNvPicPr>
            <p:nvPr/>
          </p:nvPicPr>
          <p:blipFill rotWithShape="1">
            <a:blip r:embed="rId5">
              <a:alphaModFix amt="95000"/>
              <a:extLst>
                <a:ext uri="{28A0092B-C50C-407E-A947-70E740481C1C}">
                  <a14:useLocalDpi xmlns:a14="http://schemas.microsoft.com/office/drawing/2010/main" val="0"/>
                </a:ext>
              </a:extLst>
            </a:blip>
            <a:srcRect l="17482" r="-1"/>
            <a:stretch/>
          </p:blipFill>
          <p:spPr bwMode="auto">
            <a:xfrm>
              <a:off x="8546843" y="2907697"/>
              <a:ext cx="3132549" cy="21353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8DCA8D-C47A-6C48-8AF1-EBDECC79C0C6}"/>
                </a:ext>
              </a:extLst>
            </p:cNvPr>
            <p:cNvSpPr txBox="1"/>
            <p:nvPr/>
          </p:nvSpPr>
          <p:spPr>
            <a:xfrm>
              <a:off x="9518073" y="5001482"/>
              <a:ext cx="2161319" cy="369332"/>
            </a:xfrm>
            <a:prstGeom prst="rect">
              <a:avLst/>
            </a:prstGeom>
            <a:noFill/>
          </p:spPr>
          <p:txBody>
            <a:bodyPr wrap="square" rtlCol="0">
              <a:spAutoFit/>
            </a:bodyPr>
            <a:lstStyle/>
            <a:p>
              <a:r>
                <a:rPr lang="en-GB" dirty="0"/>
                <a:t>Image: </a:t>
              </a:r>
              <a:r>
                <a:rPr lang="en-GB" dirty="0" err="1">
                  <a:hlinkClick r:id="rId6"/>
                </a:rPr>
                <a:t>lsi.umich.edu</a:t>
              </a:r>
              <a:endParaRPr lang="en-GB" dirty="0"/>
            </a:p>
          </p:txBody>
        </p:sp>
      </p:grpSp>
    </p:spTree>
    <p:extLst>
      <p:ext uri="{BB962C8B-B14F-4D97-AF65-F5344CB8AC3E}">
        <p14:creationId xmlns:p14="http://schemas.microsoft.com/office/powerpoint/2010/main" val="3206077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enthält.&#10;&#10;Automatisch generierte Beschreibung">
            <a:extLst>
              <a:ext uri="{FF2B5EF4-FFF2-40B4-BE49-F238E27FC236}">
                <a16:creationId xmlns:a16="http://schemas.microsoft.com/office/drawing/2014/main" id="{515E20C3-D828-7E41-B814-FB0BC36EE50A}"/>
              </a:ext>
            </a:extLst>
          </p:cNvPr>
          <p:cNvPicPr>
            <a:picLocks noChangeAspect="1"/>
          </p:cNvPicPr>
          <p:nvPr/>
        </p:nvPicPr>
        <p:blipFill>
          <a:blip r:embed="rId3"/>
          <a:stretch>
            <a:fillRect/>
          </a:stretch>
        </p:blipFill>
        <p:spPr>
          <a:xfrm>
            <a:off x="159158" y="222293"/>
            <a:ext cx="2344090" cy="687600"/>
          </a:xfrm>
          <a:prstGeom prst="rect">
            <a:avLst/>
          </a:prstGeom>
        </p:spPr>
      </p:pic>
      <p:pic>
        <p:nvPicPr>
          <p:cNvPr id="6" name="Grafik 5" descr="Ein Bild, das Text, Schild, blau enthält.&#10;&#10;Automatisch generierte Beschreibung">
            <a:extLst>
              <a:ext uri="{FF2B5EF4-FFF2-40B4-BE49-F238E27FC236}">
                <a16:creationId xmlns:a16="http://schemas.microsoft.com/office/drawing/2014/main" id="{26D5EB41-D5DB-2240-8F46-E8B8AB895E20}"/>
              </a:ext>
            </a:extLst>
          </p:cNvPr>
          <p:cNvPicPr>
            <a:picLocks noChangeAspect="1"/>
          </p:cNvPicPr>
          <p:nvPr/>
        </p:nvPicPr>
        <p:blipFill>
          <a:blip r:embed="rId4"/>
          <a:stretch>
            <a:fillRect/>
          </a:stretch>
        </p:blipFill>
        <p:spPr>
          <a:xfrm>
            <a:off x="8546843" y="332285"/>
            <a:ext cx="3383331" cy="467615"/>
          </a:xfrm>
          <a:prstGeom prst="rect">
            <a:avLst/>
          </a:prstGeom>
        </p:spPr>
      </p:pic>
      <p:sp>
        <p:nvSpPr>
          <p:cNvPr id="4" name="TextBox 3">
            <a:extLst>
              <a:ext uri="{FF2B5EF4-FFF2-40B4-BE49-F238E27FC236}">
                <a16:creationId xmlns:a16="http://schemas.microsoft.com/office/drawing/2014/main" id="{3BA731D4-3796-A241-BC23-867707F35E33}"/>
              </a:ext>
            </a:extLst>
          </p:cNvPr>
          <p:cNvSpPr txBox="1"/>
          <p:nvPr/>
        </p:nvSpPr>
        <p:spPr>
          <a:xfrm>
            <a:off x="755675" y="1465321"/>
            <a:ext cx="10680649" cy="4524315"/>
          </a:xfrm>
          <a:prstGeom prst="rect">
            <a:avLst/>
          </a:prstGeom>
          <a:noFill/>
        </p:spPr>
        <p:txBody>
          <a:bodyPr wrap="square" rtlCol="0">
            <a:spAutoFit/>
          </a:bodyPr>
          <a:lstStyle/>
          <a:p>
            <a:pPr algn="ctr"/>
            <a:r>
              <a:rPr lang="en-GB" sz="3600" dirty="0">
                <a:solidFill>
                  <a:srgbClr val="104285"/>
                </a:solidFill>
                <a:latin typeface="Gill Sans MT" panose="020B0502020104020203" pitchFamily="34" charset="77"/>
              </a:rPr>
              <a:t>The impact of COVID-19 on migration in Oceania</a:t>
            </a:r>
          </a:p>
          <a:p>
            <a:endParaRPr lang="en-GB" sz="2800" dirty="0"/>
          </a:p>
          <a:p>
            <a:pPr marL="523875"/>
            <a:r>
              <a:rPr lang="en-GB" sz="2800" dirty="0"/>
              <a:t>Migrants are affected due to:</a:t>
            </a:r>
          </a:p>
          <a:p>
            <a:pPr marL="1035050" indent="-511175">
              <a:buFont typeface="Arial" panose="020B0604020202020204" pitchFamily="34" charset="0"/>
              <a:buChar char="•"/>
            </a:pPr>
            <a:endParaRPr lang="en-GB" sz="2800" dirty="0"/>
          </a:p>
          <a:p>
            <a:pPr marL="1492250" lvl="1" indent="-511175">
              <a:buFont typeface="Arial" panose="020B0604020202020204" pitchFamily="34" charset="0"/>
              <a:buChar char="•"/>
            </a:pPr>
            <a:r>
              <a:rPr lang="en-GB" sz="2800" dirty="0"/>
              <a:t>Becoming ‘stranded’</a:t>
            </a:r>
          </a:p>
          <a:p>
            <a:pPr marL="1492250" lvl="1" indent="-511175">
              <a:buFont typeface="Arial" panose="020B0604020202020204" pitchFamily="34" charset="0"/>
              <a:buChar char="•"/>
            </a:pPr>
            <a:r>
              <a:rPr lang="en-GB" sz="2800" dirty="0"/>
              <a:t>Separation of families</a:t>
            </a:r>
          </a:p>
          <a:p>
            <a:pPr marL="1492250" lvl="1" indent="-511175">
              <a:buFont typeface="Arial" panose="020B0604020202020204" pitchFamily="34" charset="0"/>
              <a:buChar char="•"/>
            </a:pPr>
            <a:r>
              <a:rPr lang="en-GB" sz="2800" dirty="0"/>
              <a:t>Loss of work</a:t>
            </a:r>
          </a:p>
          <a:p>
            <a:pPr marL="1492250" lvl="1" indent="-511175">
              <a:buFont typeface="Arial" panose="020B0604020202020204" pitchFamily="34" charset="0"/>
              <a:buChar char="•"/>
            </a:pPr>
            <a:r>
              <a:rPr lang="en-GB" sz="2800" dirty="0"/>
              <a:t>Loss of the right to work</a:t>
            </a:r>
          </a:p>
          <a:p>
            <a:pPr marL="1492250" lvl="1" indent="-511175">
              <a:buFont typeface="Arial" panose="020B0604020202020204" pitchFamily="34" charset="0"/>
              <a:buChar char="•"/>
            </a:pPr>
            <a:endParaRPr lang="en-GB" sz="2800" dirty="0"/>
          </a:p>
          <a:p>
            <a:pPr marL="1035050" indent="-511175">
              <a:buFont typeface="Arial" panose="020B0604020202020204" pitchFamily="34" charset="0"/>
              <a:buChar char="•"/>
            </a:pPr>
            <a:endParaRPr lang="en-GB" sz="2800" dirty="0"/>
          </a:p>
        </p:txBody>
      </p:sp>
      <p:grpSp>
        <p:nvGrpSpPr>
          <p:cNvPr id="8" name="Group 7">
            <a:extLst>
              <a:ext uri="{FF2B5EF4-FFF2-40B4-BE49-F238E27FC236}">
                <a16:creationId xmlns:a16="http://schemas.microsoft.com/office/drawing/2014/main" id="{402FAB4E-8511-3040-BD8B-EEEF2701D281}"/>
              </a:ext>
            </a:extLst>
          </p:cNvPr>
          <p:cNvGrpSpPr/>
          <p:nvPr/>
        </p:nvGrpSpPr>
        <p:grpSpPr>
          <a:xfrm>
            <a:off x="8123611" y="2934520"/>
            <a:ext cx="3132549" cy="2463117"/>
            <a:chOff x="8546843" y="2907697"/>
            <a:chExt cx="3132549" cy="2463117"/>
          </a:xfrm>
        </p:grpSpPr>
        <p:pic>
          <p:nvPicPr>
            <p:cNvPr id="9" name="Picture 2" descr="COVID-19 Research at the LSI | Life Sciences Institute">
              <a:extLst>
                <a:ext uri="{FF2B5EF4-FFF2-40B4-BE49-F238E27FC236}">
                  <a16:creationId xmlns:a16="http://schemas.microsoft.com/office/drawing/2014/main" id="{639E3064-B9F6-1F4E-938C-D132295D3523}"/>
                </a:ext>
              </a:extLst>
            </p:cNvPr>
            <p:cNvPicPr>
              <a:picLocks noChangeAspect="1" noChangeArrowheads="1"/>
            </p:cNvPicPr>
            <p:nvPr/>
          </p:nvPicPr>
          <p:blipFill rotWithShape="1">
            <a:blip r:embed="rId5">
              <a:alphaModFix amt="95000"/>
              <a:extLst>
                <a:ext uri="{28A0092B-C50C-407E-A947-70E740481C1C}">
                  <a14:useLocalDpi xmlns:a14="http://schemas.microsoft.com/office/drawing/2010/main" val="0"/>
                </a:ext>
              </a:extLst>
            </a:blip>
            <a:srcRect l="17482" r="-1"/>
            <a:stretch/>
          </p:blipFill>
          <p:spPr bwMode="auto">
            <a:xfrm>
              <a:off x="8546843" y="2907697"/>
              <a:ext cx="3132549" cy="21353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1AAA717-6851-694E-96B6-B80FBC944573}"/>
                </a:ext>
              </a:extLst>
            </p:cNvPr>
            <p:cNvSpPr txBox="1"/>
            <p:nvPr/>
          </p:nvSpPr>
          <p:spPr>
            <a:xfrm>
              <a:off x="9518073" y="5001482"/>
              <a:ext cx="2161319" cy="369332"/>
            </a:xfrm>
            <a:prstGeom prst="rect">
              <a:avLst/>
            </a:prstGeom>
            <a:noFill/>
          </p:spPr>
          <p:txBody>
            <a:bodyPr wrap="square" rtlCol="0">
              <a:spAutoFit/>
            </a:bodyPr>
            <a:lstStyle/>
            <a:p>
              <a:r>
                <a:rPr lang="en-GB" dirty="0"/>
                <a:t>Image: </a:t>
              </a:r>
              <a:r>
                <a:rPr lang="en-GB" dirty="0" err="1">
                  <a:hlinkClick r:id="rId6"/>
                </a:rPr>
                <a:t>lsi.umich.edu</a:t>
              </a:r>
              <a:endParaRPr lang="en-GB" dirty="0"/>
            </a:p>
          </p:txBody>
        </p:sp>
      </p:grpSp>
    </p:spTree>
    <p:extLst>
      <p:ext uri="{BB962C8B-B14F-4D97-AF65-F5344CB8AC3E}">
        <p14:creationId xmlns:p14="http://schemas.microsoft.com/office/powerpoint/2010/main" val="3171436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enthält.&#10;&#10;Automatisch generierte Beschreibung">
            <a:extLst>
              <a:ext uri="{FF2B5EF4-FFF2-40B4-BE49-F238E27FC236}">
                <a16:creationId xmlns:a16="http://schemas.microsoft.com/office/drawing/2014/main" id="{515E20C3-D828-7E41-B814-FB0BC36EE50A}"/>
              </a:ext>
            </a:extLst>
          </p:cNvPr>
          <p:cNvPicPr>
            <a:picLocks noChangeAspect="1"/>
          </p:cNvPicPr>
          <p:nvPr/>
        </p:nvPicPr>
        <p:blipFill>
          <a:blip r:embed="rId3"/>
          <a:stretch>
            <a:fillRect/>
          </a:stretch>
        </p:blipFill>
        <p:spPr>
          <a:xfrm>
            <a:off x="159158" y="222293"/>
            <a:ext cx="2344090" cy="687600"/>
          </a:xfrm>
          <a:prstGeom prst="rect">
            <a:avLst/>
          </a:prstGeom>
        </p:spPr>
      </p:pic>
      <p:pic>
        <p:nvPicPr>
          <p:cNvPr id="6" name="Grafik 5" descr="Ein Bild, das Text, Schild, blau enthält.&#10;&#10;Automatisch generierte Beschreibung">
            <a:extLst>
              <a:ext uri="{FF2B5EF4-FFF2-40B4-BE49-F238E27FC236}">
                <a16:creationId xmlns:a16="http://schemas.microsoft.com/office/drawing/2014/main" id="{26D5EB41-D5DB-2240-8F46-E8B8AB895E20}"/>
              </a:ext>
            </a:extLst>
          </p:cNvPr>
          <p:cNvPicPr>
            <a:picLocks noChangeAspect="1"/>
          </p:cNvPicPr>
          <p:nvPr/>
        </p:nvPicPr>
        <p:blipFill>
          <a:blip r:embed="rId4"/>
          <a:stretch>
            <a:fillRect/>
          </a:stretch>
        </p:blipFill>
        <p:spPr>
          <a:xfrm>
            <a:off x="8546843" y="332285"/>
            <a:ext cx="3383331" cy="467615"/>
          </a:xfrm>
          <a:prstGeom prst="rect">
            <a:avLst/>
          </a:prstGeom>
        </p:spPr>
      </p:pic>
      <p:sp>
        <p:nvSpPr>
          <p:cNvPr id="4" name="TextBox 3">
            <a:extLst>
              <a:ext uri="{FF2B5EF4-FFF2-40B4-BE49-F238E27FC236}">
                <a16:creationId xmlns:a16="http://schemas.microsoft.com/office/drawing/2014/main" id="{3BA731D4-3796-A241-BC23-867707F35E33}"/>
              </a:ext>
            </a:extLst>
          </p:cNvPr>
          <p:cNvSpPr txBox="1"/>
          <p:nvPr/>
        </p:nvSpPr>
        <p:spPr>
          <a:xfrm>
            <a:off x="541531" y="2104023"/>
            <a:ext cx="6753489" cy="3539430"/>
          </a:xfrm>
          <a:prstGeom prst="rect">
            <a:avLst/>
          </a:prstGeom>
          <a:noFill/>
        </p:spPr>
        <p:txBody>
          <a:bodyPr wrap="square" rtlCol="0">
            <a:spAutoFit/>
          </a:bodyPr>
          <a:lstStyle/>
          <a:p>
            <a:endParaRPr lang="en-GB" sz="2800" dirty="0"/>
          </a:p>
          <a:p>
            <a:pPr marL="981075" indent="-457200">
              <a:buFont typeface="Arial" panose="020B0604020202020204" pitchFamily="34" charset="0"/>
              <a:buChar char="•"/>
            </a:pPr>
            <a:r>
              <a:rPr lang="en-GB" sz="2800" dirty="0"/>
              <a:t>Low case loads have enabled some border re-openings in the region</a:t>
            </a:r>
          </a:p>
          <a:p>
            <a:pPr marL="981075" indent="-457200">
              <a:buFont typeface="Arial" panose="020B0604020202020204" pitchFamily="34" charset="0"/>
              <a:buChar char="•"/>
            </a:pPr>
            <a:endParaRPr lang="en-GB" sz="2800" dirty="0"/>
          </a:p>
          <a:p>
            <a:pPr marL="1035050" indent="-511175">
              <a:buFont typeface="Arial" panose="020B0604020202020204" pitchFamily="34" charset="0"/>
              <a:buChar char="•"/>
            </a:pPr>
            <a:r>
              <a:rPr lang="en-GB" sz="2800" dirty="0"/>
              <a:t>Ongoing outbreaks of COVID-19 in the region will continue to impede any return to previous migration patterns for the near future</a:t>
            </a:r>
          </a:p>
        </p:txBody>
      </p:sp>
      <p:grpSp>
        <p:nvGrpSpPr>
          <p:cNvPr id="8" name="Group 7">
            <a:extLst>
              <a:ext uri="{FF2B5EF4-FFF2-40B4-BE49-F238E27FC236}">
                <a16:creationId xmlns:a16="http://schemas.microsoft.com/office/drawing/2014/main" id="{402FAB4E-8511-3040-BD8B-EEEF2701D281}"/>
              </a:ext>
            </a:extLst>
          </p:cNvPr>
          <p:cNvGrpSpPr/>
          <p:nvPr/>
        </p:nvGrpSpPr>
        <p:grpSpPr>
          <a:xfrm>
            <a:off x="8123611" y="2934520"/>
            <a:ext cx="3132549" cy="2463117"/>
            <a:chOff x="8546843" y="2907697"/>
            <a:chExt cx="3132549" cy="2463117"/>
          </a:xfrm>
        </p:grpSpPr>
        <p:pic>
          <p:nvPicPr>
            <p:cNvPr id="9" name="Picture 2" descr="COVID-19 Research at the LSI | Life Sciences Institute">
              <a:extLst>
                <a:ext uri="{FF2B5EF4-FFF2-40B4-BE49-F238E27FC236}">
                  <a16:creationId xmlns:a16="http://schemas.microsoft.com/office/drawing/2014/main" id="{639E3064-B9F6-1F4E-938C-D132295D3523}"/>
                </a:ext>
              </a:extLst>
            </p:cNvPr>
            <p:cNvPicPr>
              <a:picLocks noChangeAspect="1" noChangeArrowheads="1"/>
            </p:cNvPicPr>
            <p:nvPr/>
          </p:nvPicPr>
          <p:blipFill rotWithShape="1">
            <a:blip r:embed="rId5">
              <a:alphaModFix amt="95000"/>
              <a:extLst>
                <a:ext uri="{28A0092B-C50C-407E-A947-70E740481C1C}">
                  <a14:useLocalDpi xmlns:a14="http://schemas.microsoft.com/office/drawing/2010/main" val="0"/>
                </a:ext>
              </a:extLst>
            </a:blip>
            <a:srcRect l="17482" r="-1"/>
            <a:stretch/>
          </p:blipFill>
          <p:spPr bwMode="auto">
            <a:xfrm>
              <a:off x="8546843" y="2907697"/>
              <a:ext cx="3132549" cy="21353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1AAA717-6851-694E-96B6-B80FBC944573}"/>
                </a:ext>
              </a:extLst>
            </p:cNvPr>
            <p:cNvSpPr txBox="1"/>
            <p:nvPr/>
          </p:nvSpPr>
          <p:spPr>
            <a:xfrm>
              <a:off x="9518073" y="5001482"/>
              <a:ext cx="2161319" cy="369332"/>
            </a:xfrm>
            <a:prstGeom prst="rect">
              <a:avLst/>
            </a:prstGeom>
            <a:noFill/>
          </p:spPr>
          <p:txBody>
            <a:bodyPr wrap="square" rtlCol="0">
              <a:spAutoFit/>
            </a:bodyPr>
            <a:lstStyle/>
            <a:p>
              <a:r>
                <a:rPr lang="en-GB" dirty="0"/>
                <a:t>Image: </a:t>
              </a:r>
              <a:r>
                <a:rPr lang="en-GB" dirty="0" err="1">
                  <a:hlinkClick r:id="rId6"/>
                </a:rPr>
                <a:t>lsi.umich.edu</a:t>
              </a:r>
              <a:endParaRPr lang="en-GB" dirty="0"/>
            </a:p>
          </p:txBody>
        </p:sp>
      </p:grpSp>
      <p:sp>
        <p:nvSpPr>
          <p:cNvPr id="11" name="TextBox 10">
            <a:extLst>
              <a:ext uri="{FF2B5EF4-FFF2-40B4-BE49-F238E27FC236}">
                <a16:creationId xmlns:a16="http://schemas.microsoft.com/office/drawing/2014/main" id="{72F4F05D-03DE-E447-9B27-FCC9A355DA38}"/>
              </a:ext>
            </a:extLst>
          </p:cNvPr>
          <p:cNvSpPr txBox="1"/>
          <p:nvPr/>
        </p:nvSpPr>
        <p:spPr>
          <a:xfrm>
            <a:off x="498765" y="1457692"/>
            <a:ext cx="11151704" cy="646331"/>
          </a:xfrm>
          <a:prstGeom prst="rect">
            <a:avLst/>
          </a:prstGeom>
          <a:noFill/>
        </p:spPr>
        <p:txBody>
          <a:bodyPr wrap="square" rtlCol="0">
            <a:spAutoFit/>
          </a:bodyPr>
          <a:lstStyle/>
          <a:p>
            <a:pPr algn="ctr"/>
            <a:r>
              <a:rPr lang="en-GB" sz="3600" dirty="0">
                <a:solidFill>
                  <a:srgbClr val="104285"/>
                </a:solidFill>
                <a:latin typeface="Gill Sans MT" panose="020B0502020104020203" pitchFamily="34" charset="77"/>
                <a:ea typeface="Calibri" panose="020F0502020204030204" pitchFamily="34" charset="0"/>
                <a:cs typeface="Arial (Textkörper CS)"/>
              </a:rPr>
              <a:t>The impact of COVID-19 on migration in Oceania</a:t>
            </a:r>
          </a:p>
        </p:txBody>
      </p:sp>
    </p:spTree>
    <p:extLst>
      <p:ext uri="{BB962C8B-B14F-4D97-AF65-F5344CB8AC3E}">
        <p14:creationId xmlns:p14="http://schemas.microsoft.com/office/powerpoint/2010/main" val="1110359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enthält.&#10;&#10;Automatisch generierte Beschreibung">
            <a:extLst>
              <a:ext uri="{FF2B5EF4-FFF2-40B4-BE49-F238E27FC236}">
                <a16:creationId xmlns:a16="http://schemas.microsoft.com/office/drawing/2014/main" id="{515E20C3-D828-7E41-B814-FB0BC36EE50A}"/>
              </a:ext>
            </a:extLst>
          </p:cNvPr>
          <p:cNvPicPr>
            <a:picLocks noChangeAspect="1"/>
          </p:cNvPicPr>
          <p:nvPr/>
        </p:nvPicPr>
        <p:blipFill>
          <a:blip r:embed="rId3"/>
          <a:stretch>
            <a:fillRect/>
          </a:stretch>
        </p:blipFill>
        <p:spPr>
          <a:xfrm>
            <a:off x="159158" y="222293"/>
            <a:ext cx="2344090" cy="687600"/>
          </a:xfrm>
          <a:prstGeom prst="rect">
            <a:avLst/>
          </a:prstGeom>
        </p:spPr>
      </p:pic>
      <p:pic>
        <p:nvPicPr>
          <p:cNvPr id="6" name="Grafik 5" descr="Ein Bild, das Text, Schild, blau enthält.&#10;&#10;Automatisch generierte Beschreibung">
            <a:extLst>
              <a:ext uri="{FF2B5EF4-FFF2-40B4-BE49-F238E27FC236}">
                <a16:creationId xmlns:a16="http://schemas.microsoft.com/office/drawing/2014/main" id="{26D5EB41-D5DB-2240-8F46-E8B8AB895E20}"/>
              </a:ext>
            </a:extLst>
          </p:cNvPr>
          <p:cNvPicPr>
            <a:picLocks noChangeAspect="1"/>
          </p:cNvPicPr>
          <p:nvPr/>
        </p:nvPicPr>
        <p:blipFill>
          <a:blip r:embed="rId4"/>
          <a:stretch>
            <a:fillRect/>
          </a:stretch>
        </p:blipFill>
        <p:spPr>
          <a:xfrm>
            <a:off x="8546843" y="332285"/>
            <a:ext cx="3383331" cy="467615"/>
          </a:xfrm>
          <a:prstGeom prst="rect">
            <a:avLst/>
          </a:prstGeom>
        </p:spPr>
      </p:pic>
      <p:pic>
        <p:nvPicPr>
          <p:cNvPr id="8" name="Picture 7">
            <a:extLst>
              <a:ext uri="{FF2B5EF4-FFF2-40B4-BE49-F238E27FC236}">
                <a16:creationId xmlns:a16="http://schemas.microsoft.com/office/drawing/2014/main" id="{9E8CF3C6-B258-8945-9807-C9D96BE5568C}"/>
              </a:ext>
            </a:extLst>
          </p:cNvPr>
          <p:cNvPicPr>
            <a:picLocks noChangeAspect="1"/>
          </p:cNvPicPr>
          <p:nvPr/>
        </p:nvPicPr>
        <p:blipFill rotWithShape="1">
          <a:blip r:embed="rId5"/>
          <a:srcRect l="2778" t="12712" r="16590" b="58184"/>
          <a:stretch/>
        </p:blipFill>
        <p:spPr>
          <a:xfrm>
            <a:off x="623457" y="2687793"/>
            <a:ext cx="10786332" cy="2618509"/>
          </a:xfrm>
          <a:prstGeom prst="rect">
            <a:avLst/>
          </a:prstGeom>
        </p:spPr>
      </p:pic>
      <p:pic>
        <p:nvPicPr>
          <p:cNvPr id="7" name="Picture 6">
            <a:extLst>
              <a:ext uri="{FF2B5EF4-FFF2-40B4-BE49-F238E27FC236}">
                <a16:creationId xmlns:a16="http://schemas.microsoft.com/office/drawing/2014/main" id="{D43DDB8A-B638-E741-B2C9-8CD49466D1A9}"/>
              </a:ext>
            </a:extLst>
          </p:cNvPr>
          <p:cNvPicPr>
            <a:picLocks noChangeAspect="1"/>
          </p:cNvPicPr>
          <p:nvPr/>
        </p:nvPicPr>
        <p:blipFill rotWithShape="1">
          <a:blip r:embed="rId6"/>
          <a:srcRect l="8167" r="9348" b="78255"/>
          <a:stretch/>
        </p:blipFill>
        <p:spPr>
          <a:xfrm>
            <a:off x="2380769" y="1138722"/>
            <a:ext cx="7430461" cy="1113854"/>
          </a:xfrm>
          <a:prstGeom prst="rect">
            <a:avLst/>
          </a:prstGeom>
        </p:spPr>
      </p:pic>
    </p:spTree>
    <p:extLst>
      <p:ext uri="{BB962C8B-B14F-4D97-AF65-F5344CB8AC3E}">
        <p14:creationId xmlns:p14="http://schemas.microsoft.com/office/powerpoint/2010/main" val="432759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00E5139-E476-3D4D-9E50-0E5F2FA0E7F9}"/>
              </a:ext>
            </a:extLst>
          </p:cNvPr>
          <p:cNvSpPr txBox="1"/>
          <p:nvPr/>
        </p:nvSpPr>
        <p:spPr>
          <a:xfrm>
            <a:off x="918320" y="1701731"/>
            <a:ext cx="10651066" cy="861774"/>
          </a:xfrm>
          <a:prstGeom prst="rect">
            <a:avLst/>
          </a:prstGeom>
          <a:noFill/>
        </p:spPr>
        <p:txBody>
          <a:bodyPr wrap="square" rtlCol="0">
            <a:spAutoFit/>
          </a:bodyPr>
          <a:lstStyle/>
          <a:p>
            <a:pPr algn="ctr"/>
            <a:r>
              <a:rPr lang="en-US" sz="5000" dirty="0">
                <a:solidFill>
                  <a:srgbClr val="104285"/>
                </a:solidFill>
                <a:latin typeface="Gill Sans MT" panose="020B0502020104020203" pitchFamily="34" charset="77"/>
                <a:ea typeface="Calibri" panose="020F0502020204030204" pitchFamily="34" charset="0"/>
                <a:cs typeface="Arial (Textkörper CS)"/>
              </a:rPr>
              <a:t>Opening Remarks</a:t>
            </a:r>
            <a:endParaRPr lang="de-DE" sz="5000" dirty="0">
              <a:solidFill>
                <a:srgbClr val="104285"/>
              </a:solidFill>
            </a:endParaRPr>
          </a:p>
        </p:txBody>
      </p:sp>
      <p:sp>
        <p:nvSpPr>
          <p:cNvPr id="13" name="Textfeld 12">
            <a:extLst>
              <a:ext uri="{FF2B5EF4-FFF2-40B4-BE49-F238E27FC236}">
                <a16:creationId xmlns:a16="http://schemas.microsoft.com/office/drawing/2014/main" id="{15643D58-610B-E44E-B0E7-B6334192004A}"/>
              </a:ext>
            </a:extLst>
          </p:cNvPr>
          <p:cNvSpPr txBox="1"/>
          <p:nvPr/>
        </p:nvSpPr>
        <p:spPr>
          <a:xfrm>
            <a:off x="1760611" y="2586437"/>
            <a:ext cx="8670777" cy="1938992"/>
          </a:xfrm>
          <a:prstGeom prst="rect">
            <a:avLst/>
          </a:prstGeom>
          <a:noFill/>
        </p:spPr>
        <p:txBody>
          <a:bodyPr wrap="square" rtlCol="0">
            <a:spAutoFit/>
          </a:bodyPr>
          <a:lstStyle/>
          <a:p>
            <a:pPr algn="ctr"/>
            <a:r>
              <a:rPr lang="de-DE" sz="3000" noProof="1">
                <a:solidFill>
                  <a:srgbClr val="104285"/>
                </a:solidFill>
                <a:latin typeface="Gill Sans Nova Light" panose="020B0302020104020203" pitchFamily="34" charset="0"/>
                <a:ea typeface="Calibri" panose="020F0502020204030204" pitchFamily="34" charset="0"/>
                <a:cs typeface="Arial (Textkörper CS)"/>
              </a:rPr>
              <a:t>Pär</a:t>
            </a:r>
            <a:r>
              <a:rPr lang="de-DE" sz="3000" dirty="0">
                <a:solidFill>
                  <a:srgbClr val="104285"/>
                </a:solidFill>
                <a:latin typeface="Gill Sans Nova Light" panose="020B0302020104020203" pitchFamily="34" charset="0"/>
                <a:ea typeface="Calibri" panose="020F0502020204030204" pitchFamily="34" charset="0"/>
                <a:cs typeface="Arial (Textkörper CS)"/>
              </a:rPr>
              <a:t> </a:t>
            </a:r>
            <a:r>
              <a:rPr lang="de-DE" sz="3000" dirty="0" err="1">
                <a:solidFill>
                  <a:srgbClr val="104285"/>
                </a:solidFill>
                <a:latin typeface="Gill Sans Nova Light" panose="020B0302020104020203" pitchFamily="34" charset="0"/>
                <a:ea typeface="Calibri" panose="020F0502020204030204" pitchFamily="34" charset="0"/>
                <a:cs typeface="Arial (Textkörper CS)"/>
              </a:rPr>
              <a:t>Liljert</a:t>
            </a:r>
            <a:r>
              <a:rPr lang="de-DE" sz="3000" dirty="0">
                <a:solidFill>
                  <a:srgbClr val="104285"/>
                </a:solidFill>
                <a:latin typeface="Gill Sans Nova Light" panose="020B0302020104020203" pitchFamily="34" charset="0"/>
                <a:ea typeface="Calibri" panose="020F0502020204030204" pitchFamily="34" charset="0"/>
                <a:cs typeface="Arial (Textkörper CS)"/>
              </a:rPr>
              <a:t>, Chief </a:t>
            </a:r>
            <a:r>
              <a:rPr lang="de-DE" sz="3000" dirty="0" err="1">
                <a:solidFill>
                  <a:srgbClr val="104285"/>
                </a:solidFill>
                <a:latin typeface="Gill Sans Nova Light" panose="020B0302020104020203" pitchFamily="34" charset="0"/>
                <a:ea typeface="Calibri" panose="020F0502020204030204" pitchFamily="34" charset="0"/>
                <a:cs typeface="Arial (Textkörper CS)"/>
              </a:rPr>
              <a:t>of</a:t>
            </a:r>
            <a:r>
              <a:rPr lang="de-DE" sz="3000" dirty="0">
                <a:solidFill>
                  <a:srgbClr val="104285"/>
                </a:solidFill>
                <a:latin typeface="Gill Sans Nova Light" panose="020B0302020104020203" pitchFamily="34" charset="0"/>
                <a:ea typeface="Calibri" panose="020F0502020204030204" pitchFamily="34" charset="0"/>
                <a:cs typeface="Arial (Textkörper CS)"/>
              </a:rPr>
              <a:t> Mission</a:t>
            </a:r>
          </a:p>
          <a:p>
            <a:pPr algn="ctr"/>
            <a:endParaRPr lang="de-DE" sz="3000" dirty="0">
              <a:solidFill>
                <a:srgbClr val="104285"/>
              </a:solidFill>
              <a:latin typeface="Gill Sans Nova Light" panose="020B0302020104020203" pitchFamily="34" charset="0"/>
              <a:ea typeface="Calibri" panose="020F0502020204030204" pitchFamily="34" charset="0"/>
              <a:cs typeface="Arial (Textkörper CS)"/>
            </a:endParaRPr>
          </a:p>
          <a:p>
            <a:pPr algn="ctr"/>
            <a:r>
              <a:rPr lang="de-DE" sz="3000" dirty="0">
                <a:solidFill>
                  <a:srgbClr val="104285"/>
                </a:solidFill>
                <a:latin typeface="Gill Sans Nova Light" panose="020B0302020104020203" pitchFamily="34" charset="0"/>
                <a:ea typeface="Calibri" panose="020F0502020204030204" pitchFamily="34" charset="0"/>
                <a:cs typeface="Arial (Textkörper CS)"/>
              </a:rPr>
              <a:t> IOM </a:t>
            </a:r>
            <a:r>
              <a:rPr lang="de-DE" sz="3000" dirty="0" err="1">
                <a:solidFill>
                  <a:srgbClr val="104285"/>
                </a:solidFill>
                <a:latin typeface="Gill Sans Nova Light" panose="020B0302020104020203" pitchFamily="34" charset="0"/>
                <a:ea typeface="Calibri" panose="020F0502020204030204" pitchFamily="34" charset="0"/>
                <a:cs typeface="Arial (Textkörper CS)"/>
              </a:rPr>
              <a:t>Australia</a:t>
            </a:r>
            <a:r>
              <a:rPr lang="de-DE" sz="3000" dirty="0">
                <a:solidFill>
                  <a:srgbClr val="104285"/>
                </a:solidFill>
                <a:latin typeface="Gill Sans Nova Light" panose="020B0302020104020203" pitchFamily="34" charset="0"/>
                <a:ea typeface="Calibri" panose="020F0502020204030204" pitchFamily="34" charset="0"/>
                <a:cs typeface="Arial (Textkörper CS)"/>
              </a:rPr>
              <a:t>; </a:t>
            </a:r>
            <a:r>
              <a:rPr lang="de-DE" sz="3000" dirty="0" err="1">
                <a:solidFill>
                  <a:srgbClr val="104285"/>
                </a:solidFill>
                <a:latin typeface="Gill Sans Nova Light" panose="020B0302020104020203" pitchFamily="34" charset="0"/>
                <a:ea typeface="Calibri" panose="020F0502020204030204" pitchFamily="34" charset="0"/>
                <a:cs typeface="Arial (Textkörper CS)"/>
              </a:rPr>
              <a:t>Coordinator</a:t>
            </a:r>
            <a:r>
              <a:rPr lang="de-DE" sz="3000" dirty="0">
                <a:solidFill>
                  <a:srgbClr val="104285"/>
                </a:solidFill>
                <a:latin typeface="Gill Sans Nova Light" panose="020B0302020104020203" pitchFamily="34" charset="0"/>
                <a:ea typeface="Calibri" panose="020F0502020204030204" pitchFamily="34" charset="0"/>
                <a:cs typeface="Arial (Textkörper CS)"/>
              </a:rPr>
              <a:t> </a:t>
            </a:r>
            <a:r>
              <a:rPr lang="de-DE" sz="3000" dirty="0" err="1">
                <a:solidFill>
                  <a:srgbClr val="104285"/>
                </a:solidFill>
                <a:latin typeface="Gill Sans Nova Light" panose="020B0302020104020203" pitchFamily="34" charset="0"/>
                <a:ea typeface="Calibri" panose="020F0502020204030204" pitchFamily="34" charset="0"/>
                <a:cs typeface="Arial (Textkörper CS)"/>
              </a:rPr>
              <a:t>and</a:t>
            </a:r>
            <a:r>
              <a:rPr lang="de-DE" sz="3000" dirty="0">
                <a:solidFill>
                  <a:srgbClr val="104285"/>
                </a:solidFill>
                <a:latin typeface="Gill Sans Nova Light" panose="020B0302020104020203" pitchFamily="34" charset="0"/>
                <a:ea typeface="Calibri" panose="020F0502020204030204" pitchFamily="34" charset="0"/>
                <a:cs typeface="Arial (Textkörper CS)"/>
              </a:rPr>
              <a:t> </a:t>
            </a:r>
            <a:r>
              <a:rPr lang="de-DE" sz="3000" dirty="0" err="1">
                <a:solidFill>
                  <a:srgbClr val="104285"/>
                </a:solidFill>
                <a:latin typeface="Gill Sans Nova Light" panose="020B0302020104020203" pitchFamily="34" charset="0"/>
                <a:ea typeface="Calibri" panose="020F0502020204030204" pitchFamily="34" charset="0"/>
                <a:cs typeface="Arial (Textkörper CS)"/>
              </a:rPr>
              <a:t>Advisor</a:t>
            </a:r>
            <a:r>
              <a:rPr lang="de-DE" sz="3000" dirty="0">
                <a:solidFill>
                  <a:srgbClr val="104285"/>
                </a:solidFill>
                <a:latin typeface="Gill Sans Nova Light" panose="020B0302020104020203" pitchFamily="34" charset="0"/>
                <a:ea typeface="Calibri" panose="020F0502020204030204" pitchFamily="34" charset="0"/>
                <a:cs typeface="Arial (Textkörper CS)"/>
              </a:rPr>
              <a:t> </a:t>
            </a:r>
            <a:r>
              <a:rPr lang="de-DE" sz="3000" dirty="0" err="1">
                <a:solidFill>
                  <a:srgbClr val="104285"/>
                </a:solidFill>
                <a:latin typeface="Gill Sans Nova Light" panose="020B0302020104020203" pitchFamily="34" charset="0"/>
                <a:ea typeface="Calibri" panose="020F0502020204030204" pitchFamily="34" charset="0"/>
                <a:cs typeface="Arial (Textkörper CS)"/>
              </a:rPr>
              <a:t>for</a:t>
            </a:r>
            <a:r>
              <a:rPr lang="de-DE" sz="3000" dirty="0">
                <a:solidFill>
                  <a:srgbClr val="104285"/>
                </a:solidFill>
                <a:latin typeface="Gill Sans Nova Light" panose="020B0302020104020203" pitchFamily="34" charset="0"/>
                <a:ea typeface="Calibri" panose="020F0502020204030204" pitchFamily="34" charset="0"/>
                <a:cs typeface="Arial (Textkörper CS)"/>
              </a:rPr>
              <a:t> </a:t>
            </a:r>
          </a:p>
          <a:p>
            <a:pPr algn="ctr"/>
            <a:r>
              <a:rPr lang="de-DE" sz="3000" dirty="0">
                <a:solidFill>
                  <a:srgbClr val="104285"/>
                </a:solidFill>
                <a:latin typeface="Gill Sans Nova Light" panose="020B0302020104020203" pitchFamily="34" charset="0"/>
                <a:ea typeface="Calibri" panose="020F0502020204030204" pitchFamily="34" charset="0"/>
                <a:cs typeface="Arial (Textkörper CS)"/>
              </a:rPr>
              <a:t>New </a:t>
            </a:r>
            <a:r>
              <a:rPr lang="de-DE" sz="3000" dirty="0" err="1">
                <a:solidFill>
                  <a:srgbClr val="104285"/>
                </a:solidFill>
                <a:latin typeface="Gill Sans Nova Light" panose="020B0302020104020203" pitchFamily="34" charset="0"/>
                <a:ea typeface="Calibri" panose="020F0502020204030204" pitchFamily="34" charset="0"/>
                <a:cs typeface="Arial (Textkörper CS)"/>
              </a:rPr>
              <a:t>Zealand</a:t>
            </a:r>
            <a:r>
              <a:rPr lang="de-DE" sz="3000" dirty="0">
                <a:solidFill>
                  <a:srgbClr val="104285"/>
                </a:solidFill>
                <a:latin typeface="Gill Sans Nova Light" panose="020B0302020104020203" pitchFamily="34" charset="0"/>
                <a:ea typeface="Calibri" panose="020F0502020204030204" pitchFamily="34" charset="0"/>
                <a:cs typeface="Arial (Textkörper CS)"/>
              </a:rPr>
              <a:t>, Papua New Guinea </a:t>
            </a:r>
            <a:r>
              <a:rPr lang="de-DE" sz="3000" dirty="0" err="1">
                <a:solidFill>
                  <a:srgbClr val="104285"/>
                </a:solidFill>
                <a:latin typeface="Gill Sans Nova Light" panose="020B0302020104020203" pitchFamily="34" charset="0"/>
                <a:ea typeface="Calibri" panose="020F0502020204030204" pitchFamily="34" charset="0"/>
                <a:cs typeface="Arial (Textkörper CS)"/>
              </a:rPr>
              <a:t>and</a:t>
            </a:r>
            <a:r>
              <a:rPr lang="de-DE" sz="3000" dirty="0">
                <a:solidFill>
                  <a:srgbClr val="104285"/>
                </a:solidFill>
                <a:latin typeface="Gill Sans Nova Light" panose="020B0302020104020203" pitchFamily="34" charset="0"/>
                <a:ea typeface="Calibri" panose="020F0502020204030204" pitchFamily="34" charset="0"/>
                <a:cs typeface="Arial (Textkörper CS)"/>
              </a:rPr>
              <a:t> </a:t>
            </a:r>
            <a:r>
              <a:rPr lang="de-DE" sz="3000" dirty="0" err="1">
                <a:solidFill>
                  <a:srgbClr val="104285"/>
                </a:solidFill>
                <a:latin typeface="Gill Sans Nova Light" panose="020B0302020104020203" pitchFamily="34" charset="0"/>
                <a:ea typeface="Calibri" panose="020F0502020204030204" pitchFamily="34" charset="0"/>
                <a:cs typeface="Arial (Textkörper CS)"/>
              </a:rPr>
              <a:t>the</a:t>
            </a:r>
            <a:r>
              <a:rPr lang="de-DE" sz="3000" dirty="0">
                <a:solidFill>
                  <a:srgbClr val="104285"/>
                </a:solidFill>
                <a:latin typeface="Gill Sans Nova Light" panose="020B0302020104020203" pitchFamily="34" charset="0"/>
                <a:ea typeface="Calibri" panose="020F0502020204030204" pitchFamily="34" charset="0"/>
                <a:cs typeface="Arial (Textkörper CS)"/>
              </a:rPr>
              <a:t> Pacific</a:t>
            </a:r>
          </a:p>
        </p:txBody>
      </p:sp>
      <p:sp>
        <p:nvSpPr>
          <p:cNvPr id="6" name="Textfeld 5">
            <a:extLst>
              <a:ext uri="{FF2B5EF4-FFF2-40B4-BE49-F238E27FC236}">
                <a16:creationId xmlns:a16="http://schemas.microsoft.com/office/drawing/2014/main" id="{2FD92F69-FA00-AF41-8A1A-485C9A71D695}"/>
              </a:ext>
            </a:extLst>
          </p:cNvPr>
          <p:cNvSpPr txBox="1"/>
          <p:nvPr/>
        </p:nvSpPr>
        <p:spPr>
          <a:xfrm>
            <a:off x="0" y="5588001"/>
            <a:ext cx="12192000" cy="1291203"/>
          </a:xfrm>
          <a:prstGeom prst="rect">
            <a:avLst/>
          </a:prstGeom>
          <a:solidFill>
            <a:schemeClr val="bg1">
              <a:alpha val="60000"/>
            </a:schemeClr>
          </a:solidFill>
        </p:spPr>
        <p:txBody>
          <a:bodyPr wrap="square" rtlCol="0">
            <a:spAutoFit/>
          </a:bodyPr>
          <a:lstStyle/>
          <a:p>
            <a:endParaRPr lang="de-DE"/>
          </a:p>
        </p:txBody>
      </p:sp>
      <p:pic>
        <p:nvPicPr>
          <p:cNvPr id="7" name="Grafik 6" descr="Ein Bild, das Text enthält.&#10;&#10;Automatisch generierte Beschreibung">
            <a:extLst>
              <a:ext uri="{FF2B5EF4-FFF2-40B4-BE49-F238E27FC236}">
                <a16:creationId xmlns:a16="http://schemas.microsoft.com/office/drawing/2014/main" id="{D6429856-DD03-9244-941A-4FF4D270DEB7}"/>
              </a:ext>
            </a:extLst>
          </p:cNvPr>
          <p:cNvPicPr>
            <a:picLocks noChangeAspect="1"/>
          </p:cNvPicPr>
          <p:nvPr/>
        </p:nvPicPr>
        <p:blipFill>
          <a:blip r:embed="rId3"/>
          <a:stretch>
            <a:fillRect/>
          </a:stretch>
        </p:blipFill>
        <p:spPr>
          <a:xfrm>
            <a:off x="7511903" y="5796813"/>
            <a:ext cx="1859508" cy="784480"/>
          </a:xfrm>
          <a:prstGeom prst="rect">
            <a:avLst/>
          </a:prstGeom>
        </p:spPr>
      </p:pic>
      <p:pic>
        <p:nvPicPr>
          <p:cNvPr id="8" name="Grafik 7">
            <a:extLst>
              <a:ext uri="{FF2B5EF4-FFF2-40B4-BE49-F238E27FC236}">
                <a16:creationId xmlns:a16="http://schemas.microsoft.com/office/drawing/2014/main" id="{8A06F6A7-E5A8-EA47-98FA-5C023E80404D}"/>
              </a:ext>
            </a:extLst>
          </p:cNvPr>
          <p:cNvPicPr>
            <a:picLocks noChangeAspect="1"/>
          </p:cNvPicPr>
          <p:nvPr/>
        </p:nvPicPr>
        <p:blipFill>
          <a:blip r:embed="rId4"/>
          <a:stretch>
            <a:fillRect/>
          </a:stretch>
        </p:blipFill>
        <p:spPr>
          <a:xfrm>
            <a:off x="9480693" y="5500362"/>
            <a:ext cx="2709315" cy="1523990"/>
          </a:xfrm>
          <a:prstGeom prst="rect">
            <a:avLst/>
          </a:prstGeom>
        </p:spPr>
      </p:pic>
      <p:sp>
        <p:nvSpPr>
          <p:cNvPr id="9" name="Rechteck 8">
            <a:extLst>
              <a:ext uri="{FF2B5EF4-FFF2-40B4-BE49-F238E27FC236}">
                <a16:creationId xmlns:a16="http://schemas.microsoft.com/office/drawing/2014/main" id="{14D10775-20A2-A646-AFDC-BEC417027890}"/>
              </a:ext>
            </a:extLst>
          </p:cNvPr>
          <p:cNvSpPr/>
          <p:nvPr/>
        </p:nvSpPr>
        <p:spPr>
          <a:xfrm>
            <a:off x="-136478" y="5588001"/>
            <a:ext cx="7162199" cy="1248868"/>
          </a:xfrm>
          <a:prstGeom prst="rect">
            <a:avLst/>
          </a:prstGeom>
        </p:spPr>
        <p:txBody>
          <a:bodyPr wrap="square">
            <a:spAutoFit/>
          </a:bodyPr>
          <a:lstStyle/>
          <a:p>
            <a:pPr marL="264160" marR="273685" algn="just">
              <a:lnSpc>
                <a:spcPct val="127000"/>
              </a:lnSpc>
              <a:spcBef>
                <a:spcPts val="5"/>
              </a:spcBef>
              <a:spcAft>
                <a:spcPts val="0"/>
              </a:spcAft>
            </a:pPr>
            <a:r>
              <a:rPr lang="en-US" sz="1200" dirty="0">
                <a:latin typeface="Gill Sans Nova Light" panose="020B0302020104020203" pitchFamily="34" charset="0"/>
                <a:ea typeface="Calibri" panose="020F0502020204030204" pitchFamily="34" charset="0"/>
                <a:cs typeface="Arial (Textkörper CS)"/>
              </a:rPr>
              <a:t>*The Global Migration Data Portal has been made possible through funding by IOM Member States, including the Government of Germany through the Federal Ministry of the Interior, Building and Community, represented by the Federal office for Migration and Refugees (BAMF), and the Government of Switzerland, as well as unearmarked funding granted to IOM and internally allocated through the Migration Allocation Resource Committee (MIRAC).</a:t>
            </a:r>
            <a:endParaRPr lang="de-DE" sz="1200" dirty="0">
              <a:effectLst/>
              <a:latin typeface="Gill Sans Nova Light" panose="020B0302020104020203" pitchFamily="34" charset="0"/>
              <a:ea typeface="Calibri" panose="020F0502020204030204" pitchFamily="34" charset="0"/>
              <a:cs typeface="Arial" panose="020B0604020202020204" pitchFamily="34" charset="0"/>
            </a:endParaRPr>
          </a:p>
        </p:txBody>
      </p:sp>
      <p:pic>
        <p:nvPicPr>
          <p:cNvPr id="10" name="Grafik 9" descr="Ein Bild, das Text enthält.&#10;&#10;Automatisch generierte Beschreibung">
            <a:extLst>
              <a:ext uri="{FF2B5EF4-FFF2-40B4-BE49-F238E27FC236}">
                <a16:creationId xmlns:a16="http://schemas.microsoft.com/office/drawing/2014/main" id="{CC4D31C8-62A3-3A44-A175-7B9EED1E86A8}"/>
              </a:ext>
            </a:extLst>
          </p:cNvPr>
          <p:cNvPicPr>
            <a:picLocks noChangeAspect="1"/>
          </p:cNvPicPr>
          <p:nvPr/>
        </p:nvPicPr>
        <p:blipFill>
          <a:blip r:embed="rId5"/>
          <a:stretch>
            <a:fillRect/>
          </a:stretch>
        </p:blipFill>
        <p:spPr>
          <a:xfrm>
            <a:off x="9566395" y="241001"/>
            <a:ext cx="2344090" cy="687600"/>
          </a:xfrm>
          <a:prstGeom prst="rect">
            <a:avLst/>
          </a:prstGeom>
        </p:spPr>
      </p:pic>
      <p:pic>
        <p:nvPicPr>
          <p:cNvPr id="11" name="Grafik 10">
            <a:extLst>
              <a:ext uri="{FF2B5EF4-FFF2-40B4-BE49-F238E27FC236}">
                <a16:creationId xmlns:a16="http://schemas.microsoft.com/office/drawing/2014/main" id="{66006C01-3995-7F4D-9851-A43C87D330B7}"/>
              </a:ext>
            </a:extLst>
          </p:cNvPr>
          <p:cNvPicPr>
            <a:picLocks noChangeAspect="1"/>
          </p:cNvPicPr>
          <p:nvPr/>
        </p:nvPicPr>
        <p:blipFill>
          <a:blip r:embed="rId6"/>
          <a:stretch>
            <a:fillRect/>
          </a:stretch>
        </p:blipFill>
        <p:spPr>
          <a:xfrm>
            <a:off x="281515" y="113828"/>
            <a:ext cx="1892302" cy="941946"/>
          </a:xfrm>
          <a:prstGeom prst="rect">
            <a:avLst/>
          </a:prstGeom>
        </p:spPr>
      </p:pic>
      <p:pic>
        <p:nvPicPr>
          <p:cNvPr id="12" name="Grafik 11" descr="Ein Bild, das Text, Schild, blau enthält.&#10;&#10;Automatisch generierte Beschreibung">
            <a:extLst>
              <a:ext uri="{FF2B5EF4-FFF2-40B4-BE49-F238E27FC236}">
                <a16:creationId xmlns:a16="http://schemas.microsoft.com/office/drawing/2014/main" id="{24542EE7-63C0-3343-837A-00F24DA0AEC8}"/>
              </a:ext>
            </a:extLst>
          </p:cNvPr>
          <p:cNvPicPr>
            <a:picLocks noChangeAspect="1"/>
          </p:cNvPicPr>
          <p:nvPr/>
        </p:nvPicPr>
        <p:blipFill>
          <a:blip r:embed="rId7"/>
          <a:stretch>
            <a:fillRect/>
          </a:stretch>
        </p:blipFill>
        <p:spPr>
          <a:xfrm>
            <a:off x="4404334" y="332286"/>
            <a:ext cx="3383331" cy="467615"/>
          </a:xfrm>
          <a:prstGeom prst="rect">
            <a:avLst/>
          </a:prstGeom>
        </p:spPr>
      </p:pic>
    </p:spTree>
    <p:extLst>
      <p:ext uri="{BB962C8B-B14F-4D97-AF65-F5344CB8AC3E}">
        <p14:creationId xmlns:p14="http://schemas.microsoft.com/office/powerpoint/2010/main" val="3565717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00E5139-E476-3D4D-9E50-0E5F2FA0E7F9}"/>
              </a:ext>
            </a:extLst>
          </p:cNvPr>
          <p:cNvSpPr txBox="1"/>
          <p:nvPr/>
        </p:nvSpPr>
        <p:spPr>
          <a:xfrm>
            <a:off x="776879" y="1197016"/>
            <a:ext cx="10651066" cy="707886"/>
          </a:xfrm>
          <a:prstGeom prst="rect">
            <a:avLst/>
          </a:prstGeom>
          <a:noFill/>
        </p:spPr>
        <p:txBody>
          <a:bodyPr wrap="square" lIns="91440" tIns="45720" rIns="91440" bIns="45720" rtlCol="0" anchor="t">
            <a:spAutoFit/>
          </a:bodyPr>
          <a:lstStyle/>
          <a:p>
            <a:pPr algn="ctr"/>
            <a:r>
              <a:rPr lang="en-US" sz="4000" dirty="0">
                <a:solidFill>
                  <a:srgbClr val="104285"/>
                </a:solidFill>
                <a:latin typeface="Gill Sans MT"/>
                <a:ea typeface="Calibri" panose="020F0502020204030204" pitchFamily="34" charset="0"/>
                <a:cs typeface="Arial (Textkörper CS)"/>
              </a:rPr>
              <a:t>Thank You!</a:t>
            </a:r>
          </a:p>
        </p:txBody>
      </p:sp>
      <p:pic>
        <p:nvPicPr>
          <p:cNvPr id="13" name="Grafik 12" descr="Ein Bild, das Text enthält.&#10;&#10;Automatisch generierte Beschreibung">
            <a:extLst>
              <a:ext uri="{FF2B5EF4-FFF2-40B4-BE49-F238E27FC236}">
                <a16:creationId xmlns:a16="http://schemas.microsoft.com/office/drawing/2014/main" id="{A6DFDB30-FFA1-BF45-92E7-987DB2862203}"/>
              </a:ext>
            </a:extLst>
          </p:cNvPr>
          <p:cNvPicPr>
            <a:picLocks noChangeAspect="1"/>
          </p:cNvPicPr>
          <p:nvPr/>
        </p:nvPicPr>
        <p:blipFill>
          <a:blip r:embed="rId3"/>
          <a:stretch>
            <a:fillRect/>
          </a:stretch>
        </p:blipFill>
        <p:spPr>
          <a:xfrm>
            <a:off x="9566395" y="241001"/>
            <a:ext cx="2344090" cy="687600"/>
          </a:xfrm>
          <a:prstGeom prst="rect">
            <a:avLst/>
          </a:prstGeom>
        </p:spPr>
      </p:pic>
      <p:pic>
        <p:nvPicPr>
          <p:cNvPr id="19" name="Grafik 18" descr="Ein Bild, das Text, Schild, blau enthält.&#10;&#10;Automatisch generierte Beschreibung">
            <a:extLst>
              <a:ext uri="{FF2B5EF4-FFF2-40B4-BE49-F238E27FC236}">
                <a16:creationId xmlns:a16="http://schemas.microsoft.com/office/drawing/2014/main" id="{132569DC-4B55-1144-B0AA-D4C92C63B3A3}"/>
              </a:ext>
            </a:extLst>
          </p:cNvPr>
          <p:cNvPicPr>
            <a:picLocks noChangeAspect="1"/>
          </p:cNvPicPr>
          <p:nvPr/>
        </p:nvPicPr>
        <p:blipFill>
          <a:blip r:embed="rId4"/>
          <a:stretch>
            <a:fillRect/>
          </a:stretch>
        </p:blipFill>
        <p:spPr>
          <a:xfrm>
            <a:off x="4404334" y="332286"/>
            <a:ext cx="3383331" cy="467615"/>
          </a:xfrm>
          <a:prstGeom prst="rect">
            <a:avLst/>
          </a:prstGeom>
        </p:spPr>
      </p:pic>
      <p:pic>
        <p:nvPicPr>
          <p:cNvPr id="21" name="Grafik 20">
            <a:extLst>
              <a:ext uri="{FF2B5EF4-FFF2-40B4-BE49-F238E27FC236}">
                <a16:creationId xmlns:a16="http://schemas.microsoft.com/office/drawing/2014/main" id="{01AD47BB-7263-8941-AD27-F5B98AD99630}"/>
              </a:ext>
            </a:extLst>
          </p:cNvPr>
          <p:cNvPicPr>
            <a:picLocks noChangeAspect="1"/>
          </p:cNvPicPr>
          <p:nvPr/>
        </p:nvPicPr>
        <p:blipFill>
          <a:blip r:embed="rId5"/>
          <a:stretch>
            <a:fillRect/>
          </a:stretch>
        </p:blipFill>
        <p:spPr>
          <a:xfrm>
            <a:off x="281515" y="113828"/>
            <a:ext cx="1892302" cy="941946"/>
          </a:xfrm>
          <a:prstGeom prst="rect">
            <a:avLst/>
          </a:prstGeom>
        </p:spPr>
      </p:pic>
      <p:sp>
        <p:nvSpPr>
          <p:cNvPr id="9" name="Textfeld 8">
            <a:extLst>
              <a:ext uri="{FF2B5EF4-FFF2-40B4-BE49-F238E27FC236}">
                <a16:creationId xmlns:a16="http://schemas.microsoft.com/office/drawing/2014/main" id="{F1C4BB22-60FE-C14F-879A-7656C004EE86}"/>
              </a:ext>
            </a:extLst>
          </p:cNvPr>
          <p:cNvSpPr txBox="1"/>
          <p:nvPr/>
        </p:nvSpPr>
        <p:spPr>
          <a:xfrm>
            <a:off x="0" y="5588001"/>
            <a:ext cx="12192000" cy="1291203"/>
          </a:xfrm>
          <a:prstGeom prst="rect">
            <a:avLst/>
          </a:prstGeom>
          <a:solidFill>
            <a:schemeClr val="bg1">
              <a:alpha val="60000"/>
            </a:schemeClr>
          </a:solidFill>
        </p:spPr>
        <p:txBody>
          <a:bodyPr wrap="square" rtlCol="0">
            <a:spAutoFit/>
          </a:bodyPr>
          <a:lstStyle/>
          <a:p>
            <a:endParaRPr lang="de-DE"/>
          </a:p>
        </p:txBody>
      </p:sp>
      <p:pic>
        <p:nvPicPr>
          <p:cNvPr id="11" name="Grafik 10" descr="Ein Bild, das Text enthält.&#10;&#10;Automatisch generierte Beschreibung">
            <a:extLst>
              <a:ext uri="{FF2B5EF4-FFF2-40B4-BE49-F238E27FC236}">
                <a16:creationId xmlns:a16="http://schemas.microsoft.com/office/drawing/2014/main" id="{B0CB7F35-848B-3443-98C8-9351E73D3770}"/>
              </a:ext>
            </a:extLst>
          </p:cNvPr>
          <p:cNvPicPr>
            <a:picLocks noChangeAspect="1"/>
          </p:cNvPicPr>
          <p:nvPr/>
        </p:nvPicPr>
        <p:blipFill>
          <a:blip r:embed="rId6"/>
          <a:stretch>
            <a:fillRect/>
          </a:stretch>
        </p:blipFill>
        <p:spPr>
          <a:xfrm>
            <a:off x="7511903" y="5796813"/>
            <a:ext cx="1859508" cy="784480"/>
          </a:xfrm>
          <a:prstGeom prst="rect">
            <a:avLst/>
          </a:prstGeom>
        </p:spPr>
      </p:pic>
      <p:sp>
        <p:nvSpPr>
          <p:cNvPr id="12" name="Rechteck 11">
            <a:extLst>
              <a:ext uri="{FF2B5EF4-FFF2-40B4-BE49-F238E27FC236}">
                <a16:creationId xmlns:a16="http://schemas.microsoft.com/office/drawing/2014/main" id="{F0A320BA-A946-A843-A4F3-7E0C322D7BEE}"/>
              </a:ext>
            </a:extLst>
          </p:cNvPr>
          <p:cNvSpPr/>
          <p:nvPr/>
        </p:nvSpPr>
        <p:spPr>
          <a:xfrm>
            <a:off x="-136478" y="5588001"/>
            <a:ext cx="7162199" cy="1248868"/>
          </a:xfrm>
          <a:prstGeom prst="rect">
            <a:avLst/>
          </a:prstGeom>
        </p:spPr>
        <p:txBody>
          <a:bodyPr wrap="square">
            <a:spAutoFit/>
          </a:bodyPr>
          <a:lstStyle/>
          <a:p>
            <a:pPr marL="264160" marR="273685" algn="just">
              <a:lnSpc>
                <a:spcPct val="127000"/>
              </a:lnSpc>
              <a:spcBef>
                <a:spcPts val="5"/>
              </a:spcBef>
              <a:spcAft>
                <a:spcPts val="0"/>
              </a:spcAft>
            </a:pPr>
            <a:r>
              <a:rPr lang="en-US" sz="1200" dirty="0">
                <a:latin typeface="Gill Sans Nova Light" panose="020B0302020104020203" pitchFamily="34" charset="0"/>
                <a:ea typeface="Calibri" panose="020F0502020204030204" pitchFamily="34" charset="0"/>
                <a:cs typeface="Arial (Textkörper CS)"/>
              </a:rPr>
              <a:t>*The Global Migration Data Portal has been made possible through funding by IOM Member States, including the Government of Germany through the Federal Ministry of the Interior, Building and Community, represented by the Federal office for Migration and Refugees (BAMF), and the Government of Switzerland, as well as unearmarked funding granted to IOM and internally allocated through the Migration Allocation Resource Committee (MIRAC).</a:t>
            </a:r>
            <a:endParaRPr lang="de-DE" sz="1200" dirty="0">
              <a:effectLst/>
              <a:latin typeface="Gill Sans Nova Light" panose="020B0302020104020203" pitchFamily="34" charset="0"/>
              <a:ea typeface="Calibri" panose="020F0502020204030204" pitchFamily="34" charset="0"/>
              <a:cs typeface="Arial" panose="020B0604020202020204" pitchFamily="34" charset="0"/>
            </a:endParaRPr>
          </a:p>
        </p:txBody>
      </p:sp>
      <p:pic>
        <p:nvPicPr>
          <p:cNvPr id="14" name="Grafik 13">
            <a:extLst>
              <a:ext uri="{FF2B5EF4-FFF2-40B4-BE49-F238E27FC236}">
                <a16:creationId xmlns:a16="http://schemas.microsoft.com/office/drawing/2014/main" id="{AD8B7F26-7A03-C54C-B25F-7D63EDD0CE89}"/>
              </a:ext>
            </a:extLst>
          </p:cNvPr>
          <p:cNvPicPr>
            <a:picLocks noChangeAspect="1"/>
          </p:cNvPicPr>
          <p:nvPr/>
        </p:nvPicPr>
        <p:blipFill>
          <a:blip r:embed="rId7"/>
          <a:stretch>
            <a:fillRect/>
          </a:stretch>
        </p:blipFill>
        <p:spPr>
          <a:xfrm>
            <a:off x="9480693" y="5500362"/>
            <a:ext cx="2709315" cy="1523990"/>
          </a:xfrm>
          <a:prstGeom prst="rect">
            <a:avLst/>
          </a:prstGeom>
        </p:spPr>
      </p:pic>
      <p:sp>
        <p:nvSpPr>
          <p:cNvPr id="10" name="Rechteck 9">
            <a:extLst>
              <a:ext uri="{FF2B5EF4-FFF2-40B4-BE49-F238E27FC236}">
                <a16:creationId xmlns:a16="http://schemas.microsoft.com/office/drawing/2014/main" id="{73A118BF-11BC-3349-8541-20A2348E606E}"/>
              </a:ext>
            </a:extLst>
          </p:cNvPr>
          <p:cNvSpPr/>
          <p:nvPr/>
        </p:nvSpPr>
        <p:spPr>
          <a:xfrm>
            <a:off x="3169186" y="4086723"/>
            <a:ext cx="6096000" cy="1015663"/>
          </a:xfrm>
          <a:prstGeom prst="rect">
            <a:avLst/>
          </a:prstGeom>
        </p:spPr>
        <p:txBody>
          <a:bodyPr>
            <a:spAutoFit/>
          </a:bodyPr>
          <a:lstStyle/>
          <a:p>
            <a:pPr algn="ctr" fontAlgn="base"/>
            <a:r>
              <a:rPr lang="de-DE" sz="2000" dirty="0">
                <a:solidFill>
                  <a:srgbClr val="283778"/>
                </a:solidFill>
                <a:latin typeface="Gill Sans Nova Light" panose="020B0302020104020203" pitchFamily="34" charset="0"/>
              </a:rPr>
              <a:t>IOM Global Migration Data Analysis </a:t>
            </a:r>
            <a:r>
              <a:rPr lang="de-DE" sz="2000" dirty="0" err="1">
                <a:solidFill>
                  <a:srgbClr val="283778"/>
                </a:solidFill>
                <a:latin typeface="Gill Sans Nova Light" panose="020B0302020104020203" pitchFamily="34" charset="0"/>
              </a:rPr>
              <a:t>Centre</a:t>
            </a:r>
            <a:r>
              <a:rPr lang="de-DE" sz="2000" dirty="0">
                <a:solidFill>
                  <a:srgbClr val="283778"/>
                </a:solidFill>
                <a:latin typeface="Gill Sans Nova Light" panose="020B0302020104020203" pitchFamily="34" charset="0"/>
              </a:rPr>
              <a:t> (GMDAC)</a:t>
            </a:r>
            <a:r>
              <a:rPr lang="de-DE" sz="2000" dirty="0">
                <a:solidFill>
                  <a:srgbClr val="000000"/>
                </a:solidFill>
                <a:latin typeface="Gill Sans Nova Light" panose="020B0302020104020203" pitchFamily="34" charset="0"/>
              </a:rPr>
              <a:t>​</a:t>
            </a:r>
          </a:p>
          <a:p>
            <a:pPr algn="ctr" fontAlgn="base"/>
            <a:r>
              <a:rPr lang="de-DE" sz="2000" dirty="0">
                <a:solidFill>
                  <a:srgbClr val="283778"/>
                </a:solidFill>
                <a:latin typeface="Gill Sans Nova Light" panose="020B0302020104020203" pitchFamily="34" charset="0"/>
              </a:rPr>
              <a:t>Taubenstr. 20-22</a:t>
            </a:r>
            <a:r>
              <a:rPr lang="en-US" sz="2000" dirty="0">
                <a:solidFill>
                  <a:srgbClr val="000000"/>
                </a:solidFill>
                <a:latin typeface="Gill Sans Nova Light" panose="020B0302020104020203" pitchFamily="34" charset="0"/>
              </a:rPr>
              <a:t>​</a:t>
            </a:r>
          </a:p>
          <a:p>
            <a:pPr algn="ctr" fontAlgn="base"/>
            <a:r>
              <a:rPr lang="de-DE" sz="2000" dirty="0">
                <a:solidFill>
                  <a:srgbClr val="283778"/>
                </a:solidFill>
                <a:latin typeface="Gill Sans Nova Light" panose="020B0302020104020203" pitchFamily="34" charset="0"/>
              </a:rPr>
              <a:t>10117 Berlin, Germany</a:t>
            </a:r>
            <a:r>
              <a:rPr lang="en-US" sz="2000" dirty="0">
                <a:solidFill>
                  <a:srgbClr val="000000"/>
                </a:solidFill>
                <a:latin typeface="Gill Sans Nova Light" panose="020B0302020104020203" pitchFamily="34" charset="0"/>
              </a:rPr>
              <a:t>​</a:t>
            </a:r>
            <a:endParaRPr lang="en-US" sz="2000" b="0" i="0" dirty="0">
              <a:solidFill>
                <a:srgbClr val="000000"/>
              </a:solidFill>
              <a:effectLst/>
              <a:latin typeface="Gill Sans Nova Light" panose="020B0302020104020203" pitchFamily="34" charset="0"/>
            </a:endParaRPr>
          </a:p>
        </p:txBody>
      </p:sp>
      <p:sp>
        <p:nvSpPr>
          <p:cNvPr id="15" name="Rechteck 14">
            <a:extLst>
              <a:ext uri="{FF2B5EF4-FFF2-40B4-BE49-F238E27FC236}">
                <a16:creationId xmlns:a16="http://schemas.microsoft.com/office/drawing/2014/main" id="{E8A1C0A2-D520-7B42-84A9-B5EC9B9DC1FC}"/>
              </a:ext>
            </a:extLst>
          </p:cNvPr>
          <p:cNvSpPr/>
          <p:nvPr/>
        </p:nvSpPr>
        <p:spPr>
          <a:xfrm>
            <a:off x="5974813" y="3244334"/>
            <a:ext cx="255198" cy="400110"/>
          </a:xfrm>
          <a:prstGeom prst="rect">
            <a:avLst/>
          </a:prstGeom>
        </p:spPr>
        <p:txBody>
          <a:bodyPr wrap="none">
            <a:spAutoFit/>
          </a:bodyPr>
          <a:lstStyle/>
          <a:p>
            <a:r>
              <a:rPr lang="de-DE" sz="2000" dirty="0">
                <a:solidFill>
                  <a:srgbClr val="000000"/>
                </a:solidFill>
                <a:latin typeface="Gill Sans Nova Light" panose="020B0302020104020203" pitchFamily="34" charset="0"/>
              </a:rPr>
              <a:t> </a:t>
            </a:r>
            <a:endParaRPr lang="de-DE" sz="2000" dirty="0">
              <a:latin typeface="Gill Sans Nova Light" panose="020B0302020104020203" pitchFamily="34" charset="0"/>
            </a:endParaRPr>
          </a:p>
        </p:txBody>
      </p:sp>
      <p:sp>
        <p:nvSpPr>
          <p:cNvPr id="16" name="Rechteck 15">
            <a:extLst>
              <a:ext uri="{FF2B5EF4-FFF2-40B4-BE49-F238E27FC236}">
                <a16:creationId xmlns:a16="http://schemas.microsoft.com/office/drawing/2014/main" id="{02316A1C-60E7-984E-8DFA-207BAF3F71F7}"/>
              </a:ext>
            </a:extLst>
          </p:cNvPr>
          <p:cNvSpPr/>
          <p:nvPr/>
        </p:nvSpPr>
        <p:spPr>
          <a:xfrm>
            <a:off x="3147932" y="2242099"/>
            <a:ext cx="6339236" cy="1015663"/>
          </a:xfrm>
          <a:prstGeom prst="rect">
            <a:avLst/>
          </a:prstGeom>
        </p:spPr>
        <p:txBody>
          <a:bodyPr wrap="none">
            <a:spAutoFit/>
          </a:bodyPr>
          <a:lstStyle/>
          <a:p>
            <a:pPr algn="ctr"/>
            <a:r>
              <a:rPr lang="de-DE" sz="2000" b="1" u="sng" dirty="0">
                <a:solidFill>
                  <a:schemeClr val="accent1">
                    <a:lumMod val="75000"/>
                  </a:schemeClr>
                </a:solidFill>
                <a:latin typeface="Gill Sans Nova Light" panose="020B0302020104020203" pitchFamily="34" charset="0"/>
                <a:hlinkClick r:id="rId8"/>
              </a:rPr>
              <a:t>https://migrationdataportal.org/regional-data-overview/oceania</a:t>
            </a:r>
            <a:endParaRPr lang="de-DE" sz="2000" b="1" u="sng" dirty="0">
              <a:solidFill>
                <a:schemeClr val="accent1">
                  <a:lumMod val="75000"/>
                </a:schemeClr>
              </a:solidFill>
              <a:latin typeface="Gill Sans Nova Light" panose="020B0302020104020203" pitchFamily="34" charset="0"/>
            </a:endParaRPr>
          </a:p>
          <a:p>
            <a:pPr algn="ctr"/>
            <a:endParaRPr lang="de-DE" sz="2000" dirty="0">
              <a:solidFill>
                <a:schemeClr val="accent1">
                  <a:lumMod val="75000"/>
                </a:schemeClr>
              </a:solidFill>
              <a:latin typeface="Gill Sans Nova Light" panose="020B0302020104020203" pitchFamily="34" charset="0"/>
            </a:endParaRPr>
          </a:p>
          <a:p>
            <a:pPr algn="ctr"/>
            <a:r>
              <a:rPr lang="de-DE" sz="2000" dirty="0" err="1">
                <a:solidFill>
                  <a:schemeClr val="accent1">
                    <a:lumMod val="75000"/>
                  </a:schemeClr>
                </a:solidFill>
                <a:latin typeface="Gill Sans Nova Light" panose="020B0302020104020203" pitchFamily="34" charset="0"/>
              </a:rPr>
              <a:t>Contact</a:t>
            </a:r>
            <a:r>
              <a:rPr lang="de-DE" sz="2000" dirty="0">
                <a:solidFill>
                  <a:schemeClr val="accent1">
                    <a:lumMod val="75000"/>
                  </a:schemeClr>
                </a:solidFill>
                <a:latin typeface="Gill Sans Nova Light" panose="020B0302020104020203" pitchFamily="34" charset="0"/>
              </a:rPr>
              <a:t> </a:t>
            </a:r>
            <a:r>
              <a:rPr lang="de-DE" sz="2000" dirty="0" err="1">
                <a:solidFill>
                  <a:schemeClr val="accent1">
                    <a:lumMod val="75000"/>
                  </a:schemeClr>
                </a:solidFill>
                <a:latin typeface="Gill Sans Nova Light" panose="020B0302020104020203" pitchFamily="34" charset="0"/>
              </a:rPr>
              <a:t>us</a:t>
            </a:r>
            <a:r>
              <a:rPr lang="de-DE" sz="2000" dirty="0">
                <a:solidFill>
                  <a:schemeClr val="accent1">
                    <a:lumMod val="75000"/>
                  </a:schemeClr>
                </a:solidFill>
                <a:latin typeface="Gill Sans Nova Light" panose="020B0302020104020203" pitchFamily="34" charset="0"/>
              </a:rPr>
              <a:t>: </a:t>
            </a:r>
            <a:r>
              <a:rPr lang="de-DE" sz="2000" dirty="0" err="1">
                <a:solidFill>
                  <a:schemeClr val="accent1">
                    <a:lumMod val="75000"/>
                  </a:schemeClr>
                </a:solidFill>
                <a:latin typeface="Gill Sans Nova Light" panose="020B0302020104020203" pitchFamily="34" charset="0"/>
              </a:rPr>
              <a:t>Migrationdataportal@iom.int</a:t>
            </a:r>
            <a:r>
              <a:rPr lang="de-DE" sz="2000" dirty="0">
                <a:solidFill>
                  <a:schemeClr val="accent1">
                    <a:lumMod val="75000"/>
                  </a:schemeClr>
                </a:solidFill>
                <a:latin typeface="Gill Sans Nova Light" panose="020B0302020104020203" pitchFamily="34" charset="0"/>
              </a:rPr>
              <a:t>​</a:t>
            </a:r>
          </a:p>
        </p:txBody>
      </p:sp>
      <p:sp>
        <p:nvSpPr>
          <p:cNvPr id="17" name="Rechteck 16">
            <a:extLst>
              <a:ext uri="{FF2B5EF4-FFF2-40B4-BE49-F238E27FC236}">
                <a16:creationId xmlns:a16="http://schemas.microsoft.com/office/drawing/2014/main" id="{5D452C77-5FF7-F644-8FFB-BD45C583F641}"/>
              </a:ext>
            </a:extLst>
          </p:cNvPr>
          <p:cNvSpPr/>
          <p:nvPr/>
        </p:nvSpPr>
        <p:spPr>
          <a:xfrm>
            <a:off x="3444621" y="3349416"/>
            <a:ext cx="6185091" cy="400110"/>
          </a:xfrm>
          <a:prstGeom prst="rect">
            <a:avLst/>
          </a:prstGeom>
        </p:spPr>
        <p:txBody>
          <a:bodyPr wrap="none">
            <a:spAutoFit/>
          </a:bodyPr>
          <a:lstStyle/>
          <a:p>
            <a:r>
              <a:rPr lang="de-DE" sz="2000" dirty="0">
                <a:solidFill>
                  <a:srgbClr val="283778"/>
                </a:solidFill>
                <a:latin typeface="Gill Sans Nova Light" panose="020B0302020104020203" pitchFamily="34" charset="0"/>
              </a:rPr>
              <a:t>Facebook: @</a:t>
            </a:r>
            <a:r>
              <a:rPr lang="de-DE" sz="2000" dirty="0" err="1">
                <a:solidFill>
                  <a:srgbClr val="283778"/>
                </a:solidFill>
                <a:latin typeface="Gill Sans Nova Light" panose="020B0302020104020203" pitchFamily="34" charset="0"/>
              </a:rPr>
              <a:t>migrationdataportal</a:t>
            </a:r>
            <a:r>
              <a:rPr lang="de-DE" sz="2000" dirty="0">
                <a:solidFill>
                  <a:srgbClr val="283778"/>
                </a:solidFill>
                <a:latin typeface="Gill Sans Nova Light" panose="020B0302020104020203" pitchFamily="34" charset="0"/>
              </a:rPr>
              <a:t> / Twitter: @IOM_GMDAC</a:t>
            </a:r>
            <a:r>
              <a:rPr lang="de-DE" sz="2000" dirty="0">
                <a:solidFill>
                  <a:srgbClr val="000000"/>
                </a:solidFill>
                <a:latin typeface="Gill Sans Nova Light" panose="020B0302020104020203" pitchFamily="34" charset="0"/>
              </a:rPr>
              <a:t>​</a:t>
            </a:r>
            <a:endParaRPr lang="de-DE" sz="2000" dirty="0">
              <a:latin typeface="Gill Sans Nova Light" panose="020B0302020104020203" pitchFamily="34" charset="0"/>
            </a:endParaRPr>
          </a:p>
        </p:txBody>
      </p:sp>
    </p:spTree>
    <p:extLst>
      <p:ext uri="{BB962C8B-B14F-4D97-AF65-F5344CB8AC3E}">
        <p14:creationId xmlns:p14="http://schemas.microsoft.com/office/powerpoint/2010/main" val="535088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00E5139-E476-3D4D-9E50-0E5F2FA0E7F9}"/>
              </a:ext>
            </a:extLst>
          </p:cNvPr>
          <p:cNvSpPr txBox="1"/>
          <p:nvPr/>
        </p:nvSpPr>
        <p:spPr>
          <a:xfrm>
            <a:off x="520505" y="2005065"/>
            <a:ext cx="11358228" cy="861774"/>
          </a:xfrm>
          <a:prstGeom prst="rect">
            <a:avLst/>
          </a:prstGeom>
          <a:noFill/>
        </p:spPr>
        <p:txBody>
          <a:bodyPr wrap="square" rtlCol="0">
            <a:spAutoFit/>
          </a:bodyPr>
          <a:lstStyle/>
          <a:p>
            <a:pPr lvl="0" algn="ctr" eaLnBrk="0" fontAlgn="base" hangingPunct="0">
              <a:spcBef>
                <a:spcPct val="0"/>
              </a:spcBef>
              <a:spcAft>
                <a:spcPct val="0"/>
              </a:spcAft>
            </a:pPr>
            <a:r>
              <a:rPr kumimoji="0" lang="en-US" altLang="de-DE" sz="5000" i="0" u="none" strike="noStrike" cap="none" normalizeH="0" baseline="0">
                <a:ln>
                  <a:noFill/>
                </a:ln>
                <a:solidFill>
                  <a:srgbClr val="104285"/>
                </a:solidFill>
                <a:effectLst/>
                <a:latin typeface="Gill Sans MT" panose="020B0502020104020203" pitchFamily="34" charset="77"/>
                <a:ea typeface="Calibri" panose="020F0502020204030204" pitchFamily="34" charset="0"/>
                <a:cs typeface="Times New Roman (Textkörper CS)" charset="0"/>
              </a:rPr>
              <a:t>Global Migration Data Portal* </a:t>
            </a:r>
          </a:p>
        </p:txBody>
      </p:sp>
      <p:sp>
        <p:nvSpPr>
          <p:cNvPr id="13" name="Textfeld 12">
            <a:extLst>
              <a:ext uri="{FF2B5EF4-FFF2-40B4-BE49-F238E27FC236}">
                <a16:creationId xmlns:a16="http://schemas.microsoft.com/office/drawing/2014/main" id="{15643D58-610B-E44E-B0E7-B6334192004A}"/>
              </a:ext>
            </a:extLst>
          </p:cNvPr>
          <p:cNvSpPr txBox="1"/>
          <p:nvPr/>
        </p:nvSpPr>
        <p:spPr>
          <a:xfrm>
            <a:off x="1847296" y="3561101"/>
            <a:ext cx="8497407" cy="1015663"/>
          </a:xfrm>
          <a:prstGeom prst="rect">
            <a:avLst/>
          </a:prstGeom>
          <a:noFill/>
        </p:spPr>
        <p:txBody>
          <a:bodyPr wrap="square" rtlCol="0">
            <a:spAutoFit/>
          </a:bodyPr>
          <a:lstStyle/>
          <a:p>
            <a:pPr lvl="0" algn="ctr" eaLnBrk="0" fontAlgn="base" hangingPunct="0">
              <a:spcBef>
                <a:spcPct val="0"/>
              </a:spcBef>
              <a:spcAft>
                <a:spcPct val="0"/>
              </a:spcAft>
            </a:pPr>
            <a:r>
              <a:rPr kumimoji="0" lang="en-US" altLang="de-DE" sz="3000" b="0" i="0" u="none" strike="noStrike" cap="none" normalizeH="0" baseline="0">
                <a:ln>
                  <a:noFill/>
                </a:ln>
                <a:solidFill>
                  <a:srgbClr val="104285"/>
                </a:solidFill>
                <a:effectLst/>
                <a:latin typeface="Gill Sans Nova Light" panose="020B0302020104020203" pitchFamily="34" charset="0"/>
                <a:ea typeface="Calibri" panose="020F0502020204030204" pitchFamily="34" charset="0"/>
                <a:cs typeface="Times New Roman (Textkörper CS)" charset="0"/>
              </a:rPr>
              <a:t>Dr. Susanne </a:t>
            </a:r>
            <a:r>
              <a:rPr kumimoji="0" lang="en-US" altLang="de-DE" sz="3000" b="0" i="0" u="none" strike="noStrike" cap="none" normalizeH="0" baseline="0" err="1">
                <a:ln>
                  <a:noFill/>
                </a:ln>
                <a:solidFill>
                  <a:srgbClr val="104285"/>
                </a:solidFill>
                <a:effectLst/>
                <a:latin typeface="Gill Sans Nova Light" panose="020B0302020104020203" pitchFamily="34" charset="0"/>
                <a:ea typeface="Calibri" panose="020F0502020204030204" pitchFamily="34" charset="0"/>
                <a:cs typeface="Times New Roman (Textkörper CS)" charset="0"/>
              </a:rPr>
              <a:t>Melde</a:t>
            </a:r>
            <a:r>
              <a:rPr kumimoji="0" lang="en-US" altLang="de-DE" sz="3000" b="0" i="0" u="none" strike="noStrike" cap="none" normalizeH="0" baseline="0">
                <a:ln>
                  <a:noFill/>
                </a:ln>
                <a:solidFill>
                  <a:srgbClr val="104285"/>
                </a:solidFill>
                <a:effectLst/>
                <a:latin typeface="Gill Sans Nova Light" panose="020B0302020104020203" pitchFamily="34" charset="0"/>
                <a:ea typeface="Calibri" panose="020F0502020204030204" pitchFamily="34" charset="0"/>
                <a:cs typeface="Times New Roman (Textkörper CS)" charset="0"/>
              </a:rPr>
              <a:t>, Senior Analyst</a:t>
            </a:r>
          </a:p>
          <a:p>
            <a:pPr lvl="0" algn="ctr" eaLnBrk="0" fontAlgn="base" hangingPunct="0">
              <a:spcBef>
                <a:spcPct val="0"/>
              </a:spcBef>
              <a:spcAft>
                <a:spcPct val="0"/>
              </a:spcAft>
            </a:pPr>
            <a:r>
              <a:rPr kumimoji="0" lang="en-US" altLang="de-DE" sz="3000" b="0" i="0" u="none" strike="noStrike" cap="none" normalizeH="0" baseline="0">
                <a:ln>
                  <a:noFill/>
                </a:ln>
                <a:solidFill>
                  <a:srgbClr val="104285"/>
                </a:solidFill>
                <a:effectLst/>
                <a:latin typeface="Gill Sans Nova Light" panose="020B0302020104020203" pitchFamily="34" charset="0"/>
                <a:ea typeface="Calibri" panose="020F0502020204030204" pitchFamily="34" charset="0"/>
                <a:cs typeface="Times New Roman (Textkörper CS)" charset="0"/>
              </a:rPr>
              <a:t>IOM’s Global Migration Data Analysis Centre (GMDAC)</a:t>
            </a:r>
            <a:endParaRPr kumimoji="0" lang="en-US" altLang="de-DE" sz="3000" b="0" i="0" u="none" strike="noStrike" cap="none" normalizeH="0" baseline="0">
              <a:ln>
                <a:noFill/>
              </a:ln>
              <a:solidFill>
                <a:srgbClr val="104285"/>
              </a:solidFill>
              <a:effectLst/>
              <a:latin typeface="Gill Sans Nova Light" panose="020B0302020104020203" pitchFamily="34" charset="0"/>
            </a:endParaRPr>
          </a:p>
        </p:txBody>
      </p:sp>
      <p:sp>
        <p:nvSpPr>
          <p:cNvPr id="6" name="Textfeld 5">
            <a:extLst>
              <a:ext uri="{FF2B5EF4-FFF2-40B4-BE49-F238E27FC236}">
                <a16:creationId xmlns:a16="http://schemas.microsoft.com/office/drawing/2014/main" id="{552350FC-501A-8345-B1DA-4A3606C1E37F}"/>
              </a:ext>
            </a:extLst>
          </p:cNvPr>
          <p:cNvSpPr txBox="1"/>
          <p:nvPr/>
        </p:nvSpPr>
        <p:spPr>
          <a:xfrm>
            <a:off x="0" y="5588001"/>
            <a:ext cx="12192000" cy="1291203"/>
          </a:xfrm>
          <a:prstGeom prst="rect">
            <a:avLst/>
          </a:prstGeom>
          <a:solidFill>
            <a:schemeClr val="bg1">
              <a:alpha val="60000"/>
            </a:schemeClr>
          </a:solidFill>
        </p:spPr>
        <p:txBody>
          <a:bodyPr wrap="square" rtlCol="0">
            <a:spAutoFit/>
          </a:bodyPr>
          <a:lstStyle/>
          <a:p>
            <a:endParaRPr lang="de-DE"/>
          </a:p>
        </p:txBody>
      </p:sp>
      <p:pic>
        <p:nvPicPr>
          <p:cNvPr id="10" name="Grafik 9" descr="Ein Bild, das Text enthält.&#10;&#10;Automatisch generierte Beschreibung">
            <a:extLst>
              <a:ext uri="{FF2B5EF4-FFF2-40B4-BE49-F238E27FC236}">
                <a16:creationId xmlns:a16="http://schemas.microsoft.com/office/drawing/2014/main" id="{201FB9A5-8E53-D347-98B7-B5DFA109FE30}"/>
              </a:ext>
            </a:extLst>
          </p:cNvPr>
          <p:cNvPicPr>
            <a:picLocks noChangeAspect="1"/>
          </p:cNvPicPr>
          <p:nvPr/>
        </p:nvPicPr>
        <p:blipFill>
          <a:blip r:embed="rId3"/>
          <a:stretch>
            <a:fillRect/>
          </a:stretch>
        </p:blipFill>
        <p:spPr>
          <a:xfrm>
            <a:off x="7511903" y="5796813"/>
            <a:ext cx="1859508" cy="784480"/>
          </a:xfrm>
          <a:prstGeom prst="rect">
            <a:avLst/>
          </a:prstGeom>
        </p:spPr>
      </p:pic>
      <p:pic>
        <p:nvPicPr>
          <p:cNvPr id="15" name="Grafik 14">
            <a:extLst>
              <a:ext uri="{FF2B5EF4-FFF2-40B4-BE49-F238E27FC236}">
                <a16:creationId xmlns:a16="http://schemas.microsoft.com/office/drawing/2014/main" id="{62D230A5-0AE3-6040-A135-39BE9BE4D9A3}"/>
              </a:ext>
            </a:extLst>
          </p:cNvPr>
          <p:cNvPicPr>
            <a:picLocks noChangeAspect="1"/>
          </p:cNvPicPr>
          <p:nvPr/>
        </p:nvPicPr>
        <p:blipFill>
          <a:blip r:embed="rId4"/>
          <a:stretch>
            <a:fillRect/>
          </a:stretch>
        </p:blipFill>
        <p:spPr>
          <a:xfrm>
            <a:off x="9480693" y="5500362"/>
            <a:ext cx="2709315" cy="1523990"/>
          </a:xfrm>
          <a:prstGeom prst="rect">
            <a:avLst/>
          </a:prstGeom>
        </p:spPr>
      </p:pic>
      <p:sp>
        <p:nvSpPr>
          <p:cNvPr id="16" name="Rechteck 15">
            <a:extLst>
              <a:ext uri="{FF2B5EF4-FFF2-40B4-BE49-F238E27FC236}">
                <a16:creationId xmlns:a16="http://schemas.microsoft.com/office/drawing/2014/main" id="{446BF401-036C-B447-8643-C9D64D70EE6E}"/>
              </a:ext>
            </a:extLst>
          </p:cNvPr>
          <p:cNvSpPr/>
          <p:nvPr/>
        </p:nvSpPr>
        <p:spPr>
          <a:xfrm>
            <a:off x="-136478" y="5588001"/>
            <a:ext cx="7162199" cy="1248868"/>
          </a:xfrm>
          <a:prstGeom prst="rect">
            <a:avLst/>
          </a:prstGeom>
        </p:spPr>
        <p:txBody>
          <a:bodyPr wrap="square">
            <a:spAutoFit/>
          </a:bodyPr>
          <a:lstStyle/>
          <a:p>
            <a:pPr marL="264160" marR="273685" algn="just">
              <a:lnSpc>
                <a:spcPct val="127000"/>
              </a:lnSpc>
              <a:spcBef>
                <a:spcPts val="5"/>
              </a:spcBef>
              <a:spcAft>
                <a:spcPts val="0"/>
              </a:spcAft>
            </a:pPr>
            <a:r>
              <a:rPr lang="en-US" sz="1200" dirty="0">
                <a:latin typeface="Gill Sans Nova Light" panose="020B0302020104020203" pitchFamily="34" charset="0"/>
                <a:ea typeface="Calibri" panose="020F0502020204030204" pitchFamily="34" charset="0"/>
                <a:cs typeface="Arial (Textkörper CS)"/>
              </a:rPr>
              <a:t>*The Global Migration Data Portal has been made possible through funding by IOM Member States, including the Government of Germany through the Federal Ministry of the Interior, Building and Community, represented by the Federal office for Migration and Refugees (BAMF), and the Government of Switzerland, as well as unearmarked funding granted to IOM and internally allocated through the Migration Allocation Resource Committee (MIRAC).</a:t>
            </a:r>
            <a:endParaRPr lang="de-DE" sz="1200" dirty="0">
              <a:effectLst/>
              <a:latin typeface="Gill Sans Nova Light" panose="020B0302020104020203" pitchFamily="34" charset="0"/>
              <a:ea typeface="Calibri" panose="020F0502020204030204" pitchFamily="34" charset="0"/>
              <a:cs typeface="Arial" panose="020B0604020202020204" pitchFamily="34" charset="0"/>
            </a:endParaRPr>
          </a:p>
        </p:txBody>
      </p:sp>
      <p:pic>
        <p:nvPicPr>
          <p:cNvPr id="11" name="Grafik 10" descr="Ein Bild, das Text enthält.&#10;&#10;Automatisch generierte Beschreibung">
            <a:extLst>
              <a:ext uri="{FF2B5EF4-FFF2-40B4-BE49-F238E27FC236}">
                <a16:creationId xmlns:a16="http://schemas.microsoft.com/office/drawing/2014/main" id="{F6D0E87B-2319-D947-BA0A-89CBA9F66858}"/>
              </a:ext>
            </a:extLst>
          </p:cNvPr>
          <p:cNvPicPr>
            <a:picLocks noChangeAspect="1"/>
          </p:cNvPicPr>
          <p:nvPr/>
        </p:nvPicPr>
        <p:blipFill>
          <a:blip r:embed="rId5"/>
          <a:stretch>
            <a:fillRect/>
          </a:stretch>
        </p:blipFill>
        <p:spPr>
          <a:xfrm>
            <a:off x="9566395" y="241001"/>
            <a:ext cx="2344090" cy="687600"/>
          </a:xfrm>
          <a:prstGeom prst="rect">
            <a:avLst/>
          </a:prstGeom>
        </p:spPr>
      </p:pic>
      <p:pic>
        <p:nvPicPr>
          <p:cNvPr id="12" name="Grafik 11">
            <a:extLst>
              <a:ext uri="{FF2B5EF4-FFF2-40B4-BE49-F238E27FC236}">
                <a16:creationId xmlns:a16="http://schemas.microsoft.com/office/drawing/2014/main" id="{CFF4BC3C-510C-134D-8D27-A31E09D5C77B}"/>
              </a:ext>
            </a:extLst>
          </p:cNvPr>
          <p:cNvPicPr>
            <a:picLocks noChangeAspect="1"/>
          </p:cNvPicPr>
          <p:nvPr/>
        </p:nvPicPr>
        <p:blipFill>
          <a:blip r:embed="rId6"/>
          <a:stretch>
            <a:fillRect/>
          </a:stretch>
        </p:blipFill>
        <p:spPr>
          <a:xfrm>
            <a:off x="281515" y="113828"/>
            <a:ext cx="1892302" cy="941946"/>
          </a:xfrm>
          <a:prstGeom prst="rect">
            <a:avLst/>
          </a:prstGeom>
        </p:spPr>
      </p:pic>
      <p:pic>
        <p:nvPicPr>
          <p:cNvPr id="18" name="Grafik 17" descr="Ein Bild, das Text, Schild, blau enthält.&#10;&#10;Automatisch generierte Beschreibung">
            <a:extLst>
              <a:ext uri="{FF2B5EF4-FFF2-40B4-BE49-F238E27FC236}">
                <a16:creationId xmlns:a16="http://schemas.microsoft.com/office/drawing/2014/main" id="{BC9AFF82-5DA0-E444-BA47-C130DAF941DC}"/>
              </a:ext>
            </a:extLst>
          </p:cNvPr>
          <p:cNvPicPr>
            <a:picLocks noChangeAspect="1"/>
          </p:cNvPicPr>
          <p:nvPr/>
        </p:nvPicPr>
        <p:blipFill>
          <a:blip r:embed="rId7"/>
          <a:stretch>
            <a:fillRect/>
          </a:stretch>
        </p:blipFill>
        <p:spPr>
          <a:xfrm>
            <a:off x="4404334" y="332286"/>
            <a:ext cx="3383331" cy="467615"/>
          </a:xfrm>
          <a:prstGeom prst="rect">
            <a:avLst/>
          </a:prstGeom>
        </p:spPr>
      </p:pic>
    </p:spTree>
    <p:extLst>
      <p:ext uri="{BB962C8B-B14F-4D97-AF65-F5344CB8AC3E}">
        <p14:creationId xmlns:p14="http://schemas.microsoft.com/office/powerpoint/2010/main" val="1586634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552350FC-501A-8345-B1DA-4A3606C1E37F}"/>
              </a:ext>
            </a:extLst>
          </p:cNvPr>
          <p:cNvSpPr txBox="1"/>
          <p:nvPr/>
        </p:nvSpPr>
        <p:spPr>
          <a:xfrm>
            <a:off x="0" y="5588001"/>
            <a:ext cx="12192000" cy="1291203"/>
          </a:xfrm>
          <a:prstGeom prst="rect">
            <a:avLst/>
          </a:prstGeom>
          <a:solidFill>
            <a:schemeClr val="bg1">
              <a:alpha val="60000"/>
            </a:schemeClr>
          </a:solidFill>
        </p:spPr>
        <p:txBody>
          <a:bodyPr wrap="square" rtlCol="0">
            <a:spAutoFit/>
          </a:bodyPr>
          <a:lstStyle/>
          <a:p>
            <a:endParaRPr lang="de-DE"/>
          </a:p>
        </p:txBody>
      </p:sp>
      <p:pic>
        <p:nvPicPr>
          <p:cNvPr id="10" name="Grafik 9" descr="Ein Bild, das Text enthält.&#10;&#10;Automatisch generierte Beschreibung">
            <a:extLst>
              <a:ext uri="{FF2B5EF4-FFF2-40B4-BE49-F238E27FC236}">
                <a16:creationId xmlns:a16="http://schemas.microsoft.com/office/drawing/2014/main" id="{201FB9A5-8E53-D347-98B7-B5DFA109FE30}"/>
              </a:ext>
            </a:extLst>
          </p:cNvPr>
          <p:cNvPicPr>
            <a:picLocks noChangeAspect="1"/>
          </p:cNvPicPr>
          <p:nvPr/>
        </p:nvPicPr>
        <p:blipFill>
          <a:blip r:embed="rId3"/>
          <a:stretch>
            <a:fillRect/>
          </a:stretch>
        </p:blipFill>
        <p:spPr>
          <a:xfrm>
            <a:off x="7511903" y="5796813"/>
            <a:ext cx="1859508" cy="784480"/>
          </a:xfrm>
          <a:prstGeom prst="rect">
            <a:avLst/>
          </a:prstGeom>
        </p:spPr>
      </p:pic>
      <p:pic>
        <p:nvPicPr>
          <p:cNvPr id="15" name="Grafik 14">
            <a:extLst>
              <a:ext uri="{FF2B5EF4-FFF2-40B4-BE49-F238E27FC236}">
                <a16:creationId xmlns:a16="http://schemas.microsoft.com/office/drawing/2014/main" id="{62D230A5-0AE3-6040-A135-39BE9BE4D9A3}"/>
              </a:ext>
            </a:extLst>
          </p:cNvPr>
          <p:cNvPicPr>
            <a:picLocks noChangeAspect="1"/>
          </p:cNvPicPr>
          <p:nvPr/>
        </p:nvPicPr>
        <p:blipFill>
          <a:blip r:embed="rId4"/>
          <a:stretch>
            <a:fillRect/>
          </a:stretch>
        </p:blipFill>
        <p:spPr>
          <a:xfrm>
            <a:off x="9480693" y="5500362"/>
            <a:ext cx="2709315" cy="1523990"/>
          </a:xfrm>
          <a:prstGeom prst="rect">
            <a:avLst/>
          </a:prstGeom>
        </p:spPr>
      </p:pic>
      <p:sp>
        <p:nvSpPr>
          <p:cNvPr id="16" name="Rechteck 15">
            <a:extLst>
              <a:ext uri="{FF2B5EF4-FFF2-40B4-BE49-F238E27FC236}">
                <a16:creationId xmlns:a16="http://schemas.microsoft.com/office/drawing/2014/main" id="{446BF401-036C-B447-8643-C9D64D70EE6E}"/>
              </a:ext>
            </a:extLst>
          </p:cNvPr>
          <p:cNvSpPr/>
          <p:nvPr/>
        </p:nvSpPr>
        <p:spPr>
          <a:xfrm>
            <a:off x="-136478" y="5588001"/>
            <a:ext cx="7162199" cy="1248868"/>
          </a:xfrm>
          <a:prstGeom prst="rect">
            <a:avLst/>
          </a:prstGeom>
        </p:spPr>
        <p:txBody>
          <a:bodyPr wrap="square">
            <a:spAutoFit/>
          </a:bodyPr>
          <a:lstStyle/>
          <a:p>
            <a:pPr marL="264160" marR="273685" algn="just">
              <a:lnSpc>
                <a:spcPct val="127000"/>
              </a:lnSpc>
              <a:spcBef>
                <a:spcPts val="5"/>
              </a:spcBef>
              <a:spcAft>
                <a:spcPts val="0"/>
              </a:spcAft>
            </a:pPr>
            <a:r>
              <a:rPr lang="en-US" sz="1200" dirty="0">
                <a:latin typeface="Gill Sans Nova Light" panose="020B0302020104020203" pitchFamily="34" charset="0"/>
                <a:ea typeface="Calibri" panose="020F0502020204030204" pitchFamily="34" charset="0"/>
                <a:cs typeface="Arial (Textkörper CS)"/>
              </a:rPr>
              <a:t>*The Global Migration Data Portal has been made possible through funding by IOM Member States, including the Government of Germany through the Federal Ministry of the Interior, Building and Community, represented by the Federal office for Migration and Refugees (BAMF), and the Government of Switzerland, as well as unearmarked funding granted to IOM and internally allocated through the Migration Allocation Resource Committee (MIRAC).</a:t>
            </a:r>
            <a:endParaRPr lang="de-DE" sz="1200" dirty="0">
              <a:effectLst/>
              <a:latin typeface="Gill Sans Nova Light" panose="020B0302020104020203" pitchFamily="34" charset="0"/>
              <a:ea typeface="Calibri" panose="020F0502020204030204" pitchFamily="34" charset="0"/>
              <a:cs typeface="Arial" panose="020B0604020202020204" pitchFamily="34" charset="0"/>
            </a:endParaRPr>
          </a:p>
        </p:txBody>
      </p:sp>
      <p:pic>
        <p:nvPicPr>
          <p:cNvPr id="11" name="Grafik 10" descr="Ein Bild, das Text enthält.&#10;&#10;Automatisch generierte Beschreibung">
            <a:extLst>
              <a:ext uri="{FF2B5EF4-FFF2-40B4-BE49-F238E27FC236}">
                <a16:creationId xmlns:a16="http://schemas.microsoft.com/office/drawing/2014/main" id="{F6D0E87B-2319-D947-BA0A-89CBA9F66858}"/>
              </a:ext>
            </a:extLst>
          </p:cNvPr>
          <p:cNvPicPr>
            <a:picLocks noChangeAspect="1"/>
          </p:cNvPicPr>
          <p:nvPr/>
        </p:nvPicPr>
        <p:blipFill>
          <a:blip r:embed="rId5"/>
          <a:stretch>
            <a:fillRect/>
          </a:stretch>
        </p:blipFill>
        <p:spPr>
          <a:xfrm>
            <a:off x="9566395" y="241001"/>
            <a:ext cx="2344090" cy="687600"/>
          </a:xfrm>
          <a:prstGeom prst="rect">
            <a:avLst/>
          </a:prstGeom>
        </p:spPr>
      </p:pic>
      <p:pic>
        <p:nvPicPr>
          <p:cNvPr id="12" name="Grafik 11">
            <a:extLst>
              <a:ext uri="{FF2B5EF4-FFF2-40B4-BE49-F238E27FC236}">
                <a16:creationId xmlns:a16="http://schemas.microsoft.com/office/drawing/2014/main" id="{CFF4BC3C-510C-134D-8D27-A31E09D5C77B}"/>
              </a:ext>
            </a:extLst>
          </p:cNvPr>
          <p:cNvPicPr>
            <a:picLocks noChangeAspect="1"/>
          </p:cNvPicPr>
          <p:nvPr/>
        </p:nvPicPr>
        <p:blipFill>
          <a:blip r:embed="rId6"/>
          <a:stretch>
            <a:fillRect/>
          </a:stretch>
        </p:blipFill>
        <p:spPr>
          <a:xfrm>
            <a:off x="281515" y="113828"/>
            <a:ext cx="1892302" cy="941946"/>
          </a:xfrm>
          <a:prstGeom prst="rect">
            <a:avLst/>
          </a:prstGeom>
        </p:spPr>
      </p:pic>
      <p:pic>
        <p:nvPicPr>
          <p:cNvPr id="18" name="Grafik 17" descr="Ein Bild, das Text, Schild, blau enthält.&#10;&#10;Automatisch generierte Beschreibung">
            <a:extLst>
              <a:ext uri="{FF2B5EF4-FFF2-40B4-BE49-F238E27FC236}">
                <a16:creationId xmlns:a16="http://schemas.microsoft.com/office/drawing/2014/main" id="{BC9AFF82-5DA0-E444-BA47-C130DAF941DC}"/>
              </a:ext>
            </a:extLst>
          </p:cNvPr>
          <p:cNvPicPr>
            <a:picLocks noChangeAspect="1"/>
          </p:cNvPicPr>
          <p:nvPr/>
        </p:nvPicPr>
        <p:blipFill>
          <a:blip r:embed="rId7"/>
          <a:stretch>
            <a:fillRect/>
          </a:stretch>
        </p:blipFill>
        <p:spPr>
          <a:xfrm>
            <a:off x="4404334" y="332286"/>
            <a:ext cx="3383331" cy="467615"/>
          </a:xfrm>
          <a:prstGeom prst="rect">
            <a:avLst/>
          </a:prstGeom>
        </p:spPr>
      </p:pic>
      <p:sp>
        <p:nvSpPr>
          <p:cNvPr id="14" name="Shape 78">
            <a:extLst>
              <a:ext uri="{FF2B5EF4-FFF2-40B4-BE49-F238E27FC236}">
                <a16:creationId xmlns:a16="http://schemas.microsoft.com/office/drawing/2014/main" id="{2CF35C0A-8033-FB4A-A323-49E0D7FA8599}"/>
              </a:ext>
            </a:extLst>
          </p:cNvPr>
          <p:cNvSpPr txBox="1"/>
          <p:nvPr/>
        </p:nvSpPr>
        <p:spPr>
          <a:xfrm>
            <a:off x="5165051" y="1663391"/>
            <a:ext cx="6746864" cy="858586"/>
          </a:xfrm>
          <a:prstGeom prst="rect">
            <a:avLst/>
          </a:prstGeom>
          <a:noFill/>
          <a:ln>
            <a:noFill/>
          </a:ln>
        </p:spPr>
        <p:txBody>
          <a:bodyPr lIns="121900" tIns="121900" rIns="121900" bIns="121900" anchor="ctr" anchorCtr="0">
            <a:noAutofit/>
          </a:bodyPr>
          <a:lstStyle/>
          <a:p>
            <a:pPr marL="380990" indent="-380990">
              <a:buFont typeface="Arial" panose="020B0604020202020204" pitchFamily="34" charset="0"/>
              <a:buChar char="•"/>
            </a:pPr>
            <a:r>
              <a:rPr lang="de-DE" sz="2200" dirty="0">
                <a:solidFill>
                  <a:srgbClr val="002060"/>
                </a:solidFill>
                <a:latin typeface="Economica" panose="020B0604020202020204" charset="0"/>
                <a:ea typeface="Open Sans"/>
                <a:cs typeface="Open Sans"/>
                <a:sym typeface="Open Sans"/>
              </a:rPr>
              <a:t>Challenge: Migration </a:t>
            </a:r>
            <a:r>
              <a:rPr lang="en-US" sz="2200" dirty="0">
                <a:solidFill>
                  <a:srgbClr val="002060"/>
                </a:solidFill>
                <a:latin typeface="Economica" panose="020B0604020202020204" charset="0"/>
                <a:ea typeface="Open Sans"/>
                <a:cs typeface="Open Sans"/>
                <a:sym typeface="Open Sans"/>
              </a:rPr>
              <a:t>data are scattered between various institutions and countries</a:t>
            </a:r>
            <a:endParaRPr lang="en" sz="2200" dirty="0">
              <a:solidFill>
                <a:srgbClr val="002060"/>
              </a:solidFill>
              <a:latin typeface="Economica" panose="020B0604020202020204" charset="0"/>
              <a:ea typeface="Open Sans"/>
              <a:cs typeface="Open Sans"/>
              <a:sym typeface="Open Sans"/>
            </a:endParaRPr>
          </a:p>
        </p:txBody>
      </p:sp>
      <p:sp>
        <p:nvSpPr>
          <p:cNvPr id="17" name="Shape 82">
            <a:extLst>
              <a:ext uri="{FF2B5EF4-FFF2-40B4-BE49-F238E27FC236}">
                <a16:creationId xmlns:a16="http://schemas.microsoft.com/office/drawing/2014/main" id="{1BB84E6B-0E9B-2241-98B5-C33C00D3E1B5}"/>
              </a:ext>
            </a:extLst>
          </p:cNvPr>
          <p:cNvSpPr txBox="1"/>
          <p:nvPr/>
        </p:nvSpPr>
        <p:spPr>
          <a:xfrm>
            <a:off x="5165051" y="2400722"/>
            <a:ext cx="7010066" cy="1352948"/>
          </a:xfrm>
          <a:prstGeom prst="rect">
            <a:avLst/>
          </a:prstGeom>
          <a:noFill/>
          <a:ln>
            <a:noFill/>
          </a:ln>
        </p:spPr>
        <p:txBody>
          <a:bodyPr lIns="121900" tIns="121900" rIns="121900" bIns="121900" anchor="ctr" anchorCtr="0">
            <a:noAutofit/>
          </a:bodyPr>
          <a:lstStyle/>
          <a:p>
            <a:pPr marL="342900" indent="-342900">
              <a:lnSpc>
                <a:spcPct val="115000"/>
              </a:lnSpc>
              <a:buFont typeface="Arial" panose="020B0604020202020204" pitchFamily="34" charset="0"/>
              <a:buChar char="•"/>
            </a:pPr>
            <a:r>
              <a:rPr lang="en" sz="2200" dirty="0">
                <a:solidFill>
                  <a:srgbClr val="002060"/>
                </a:solidFill>
                <a:latin typeface="Economica" panose="020B0604020202020204" charset="0"/>
                <a:ea typeface="Open Sans"/>
                <a:cs typeface="Open Sans"/>
                <a:sym typeface="Open Sans"/>
              </a:rPr>
              <a:t>Proposed </a:t>
            </a:r>
            <a:r>
              <a:rPr lang="de-DE" sz="2200" dirty="0">
                <a:solidFill>
                  <a:srgbClr val="002060"/>
                </a:solidFill>
                <a:latin typeface="Economica" panose="020B0604020202020204" charset="0"/>
                <a:ea typeface="Open Sans"/>
                <a:cs typeface="Open Sans"/>
                <a:sym typeface="Open Sans"/>
              </a:rPr>
              <a:t>on 12 July 2016 </a:t>
            </a:r>
            <a:r>
              <a:rPr lang="de-DE" sz="2200" dirty="0" err="1">
                <a:solidFill>
                  <a:srgbClr val="002060"/>
                </a:solidFill>
                <a:latin typeface="Economica" panose="020B0604020202020204" charset="0"/>
                <a:ea typeface="Open Sans"/>
                <a:cs typeface="Open Sans"/>
                <a:sym typeface="Open Sans"/>
              </a:rPr>
              <a:t>by</a:t>
            </a:r>
            <a:r>
              <a:rPr lang="de-DE" sz="2200" dirty="0">
                <a:solidFill>
                  <a:srgbClr val="002060"/>
                </a:solidFill>
                <a:latin typeface="Economica" panose="020B0604020202020204" charset="0"/>
                <a:ea typeface="Open Sans"/>
                <a:cs typeface="Open Sans"/>
                <a:sym typeface="Open Sans"/>
              </a:rPr>
              <a:t> </a:t>
            </a:r>
            <a:r>
              <a:rPr lang="de-DE" sz="2200" dirty="0" err="1">
                <a:solidFill>
                  <a:srgbClr val="002060"/>
                </a:solidFill>
                <a:latin typeface="Economica" panose="020B0604020202020204" charset="0"/>
                <a:ea typeface="Open Sans"/>
                <a:cs typeface="Open Sans"/>
                <a:sym typeface="Open Sans"/>
              </a:rPr>
              <a:t>then</a:t>
            </a:r>
            <a:r>
              <a:rPr lang="de-DE" sz="2200" dirty="0">
                <a:solidFill>
                  <a:srgbClr val="002060"/>
                </a:solidFill>
                <a:latin typeface="Economica" panose="020B0604020202020204" charset="0"/>
                <a:ea typeface="Open Sans"/>
                <a:cs typeface="Open Sans"/>
                <a:sym typeface="Open Sans"/>
              </a:rPr>
              <a:t> German Foreign Minister Steinmeier and IOM</a:t>
            </a:r>
            <a:r>
              <a:rPr lang="en-GB" sz="2200" dirty="0"/>
              <a:t>'</a:t>
            </a:r>
            <a:r>
              <a:rPr lang="de-DE" sz="2200" dirty="0">
                <a:solidFill>
                  <a:srgbClr val="002060"/>
                </a:solidFill>
                <a:latin typeface="Economica" panose="020B0604020202020204" charset="0"/>
                <a:ea typeface="Open Sans"/>
                <a:cs typeface="Open Sans"/>
                <a:sym typeface="Open Sans"/>
              </a:rPr>
              <a:t>s </a:t>
            </a:r>
            <a:r>
              <a:rPr lang="de-DE" sz="2200" dirty="0" err="1">
                <a:solidFill>
                  <a:srgbClr val="002060"/>
                </a:solidFill>
                <a:latin typeface="Economica" panose="020B0604020202020204" charset="0"/>
                <a:ea typeface="Open Sans"/>
                <a:cs typeface="Open Sans"/>
                <a:sym typeface="Open Sans"/>
              </a:rPr>
              <a:t>former</a:t>
            </a:r>
            <a:r>
              <a:rPr lang="de-DE" sz="2200" dirty="0">
                <a:solidFill>
                  <a:srgbClr val="002060"/>
                </a:solidFill>
                <a:latin typeface="Economica" panose="020B0604020202020204" charset="0"/>
                <a:ea typeface="Open Sans"/>
                <a:cs typeface="Open Sans"/>
                <a:sym typeface="Open Sans"/>
              </a:rPr>
              <a:t> DG Swing </a:t>
            </a:r>
            <a:endParaRPr lang="en" sz="2200" dirty="0">
              <a:solidFill>
                <a:srgbClr val="002060"/>
              </a:solidFill>
              <a:latin typeface="Economica" panose="020B0604020202020204" charset="0"/>
              <a:ea typeface="Open Sans"/>
              <a:cs typeface="Open Sans"/>
              <a:sym typeface="Open Sans"/>
            </a:endParaRPr>
          </a:p>
        </p:txBody>
      </p:sp>
      <p:pic>
        <p:nvPicPr>
          <p:cNvPr id="19" name="Picture 15">
            <a:extLst>
              <a:ext uri="{FF2B5EF4-FFF2-40B4-BE49-F238E27FC236}">
                <a16:creationId xmlns:a16="http://schemas.microsoft.com/office/drawing/2014/main" id="{0CDB6488-464A-5249-85CB-A68DE083DE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583" y="1853828"/>
            <a:ext cx="4827457" cy="3310498"/>
          </a:xfrm>
          <a:prstGeom prst="rect">
            <a:avLst/>
          </a:prstGeom>
        </p:spPr>
      </p:pic>
      <p:sp>
        <p:nvSpPr>
          <p:cNvPr id="20" name="TextBox 3">
            <a:extLst>
              <a:ext uri="{FF2B5EF4-FFF2-40B4-BE49-F238E27FC236}">
                <a16:creationId xmlns:a16="http://schemas.microsoft.com/office/drawing/2014/main" id="{4E16E8D8-C451-C749-ABC8-8E81414CBAAC}"/>
              </a:ext>
            </a:extLst>
          </p:cNvPr>
          <p:cNvSpPr txBox="1"/>
          <p:nvPr/>
        </p:nvSpPr>
        <p:spPr>
          <a:xfrm>
            <a:off x="5195072" y="3687066"/>
            <a:ext cx="6589570" cy="430887"/>
          </a:xfrm>
          <a:prstGeom prst="rect">
            <a:avLst/>
          </a:prstGeom>
          <a:noFill/>
        </p:spPr>
        <p:txBody>
          <a:bodyPr wrap="square" rtlCol="0">
            <a:spAutoFit/>
          </a:bodyPr>
          <a:lstStyle/>
          <a:p>
            <a:pPr marL="285750" indent="-285750">
              <a:buFont typeface="Arial" panose="020B0604020202020204" pitchFamily="34" charset="0"/>
              <a:buChar char="•"/>
            </a:pPr>
            <a:r>
              <a:rPr lang="de-DE" sz="2200" dirty="0">
                <a:solidFill>
                  <a:srgbClr val="283778"/>
                </a:solidFill>
                <a:latin typeface="Economica" panose="020B0604020202020204" charset="0"/>
              </a:rPr>
              <a:t>Launched on 15 </a:t>
            </a:r>
            <a:r>
              <a:rPr lang="de-DE" sz="2200" dirty="0" err="1">
                <a:solidFill>
                  <a:srgbClr val="283778"/>
                </a:solidFill>
                <a:latin typeface="Economica" panose="020B0604020202020204" charset="0"/>
              </a:rPr>
              <a:t>December</a:t>
            </a:r>
            <a:r>
              <a:rPr lang="de-DE" sz="2200" dirty="0">
                <a:solidFill>
                  <a:srgbClr val="283778"/>
                </a:solidFill>
                <a:latin typeface="Economica" panose="020B0604020202020204" charset="0"/>
              </a:rPr>
              <a:t> 2017</a:t>
            </a:r>
          </a:p>
        </p:txBody>
      </p:sp>
      <p:sp>
        <p:nvSpPr>
          <p:cNvPr id="21" name="Title 1">
            <a:extLst>
              <a:ext uri="{FF2B5EF4-FFF2-40B4-BE49-F238E27FC236}">
                <a16:creationId xmlns:a16="http://schemas.microsoft.com/office/drawing/2014/main" id="{428E0841-6B94-DF47-86FB-FDA239DBCB17}"/>
              </a:ext>
            </a:extLst>
          </p:cNvPr>
          <p:cNvSpPr txBox="1">
            <a:spLocks/>
          </p:cNvSpPr>
          <p:nvPr/>
        </p:nvSpPr>
        <p:spPr>
          <a:xfrm>
            <a:off x="1831503" y="811280"/>
            <a:ext cx="11360800" cy="1108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rgbClr val="283778"/>
                </a:solidFill>
                <a:latin typeface="+mn-lt"/>
                <a:ea typeface="+mj-ea"/>
                <a:cs typeface="+mj-cs"/>
              </a:defRPr>
            </a:lvl1pPr>
          </a:lstStyle>
          <a:p>
            <a:pPr algn="ctr"/>
            <a:r>
              <a:rPr lang="en" sz="3000" b="1" dirty="0">
                <a:latin typeface="Gill Sans Nova Light" panose="020B0302020104020203" pitchFamily="34" charset="0"/>
              </a:rPr>
              <a:t>Global Migration Data Portal</a:t>
            </a:r>
          </a:p>
        </p:txBody>
      </p:sp>
      <p:sp>
        <p:nvSpPr>
          <p:cNvPr id="22" name="Rectangle 8">
            <a:extLst>
              <a:ext uri="{FF2B5EF4-FFF2-40B4-BE49-F238E27FC236}">
                <a16:creationId xmlns:a16="http://schemas.microsoft.com/office/drawing/2014/main" id="{94775416-229D-8B4A-9156-117161D5BB08}"/>
              </a:ext>
            </a:extLst>
          </p:cNvPr>
          <p:cNvSpPr/>
          <p:nvPr/>
        </p:nvSpPr>
        <p:spPr>
          <a:xfrm>
            <a:off x="5195072" y="4444442"/>
            <a:ext cx="6789543" cy="769441"/>
          </a:xfrm>
          <a:prstGeom prst="rect">
            <a:avLst/>
          </a:prstGeom>
        </p:spPr>
        <p:txBody>
          <a:bodyPr wrap="square">
            <a:spAutoFit/>
          </a:bodyPr>
          <a:lstStyle/>
          <a:p>
            <a:pPr marL="285750" indent="-285750">
              <a:buFont typeface="Arial" panose="020B0604020202020204" pitchFamily="34" charset="0"/>
              <a:buChar char="•"/>
            </a:pPr>
            <a:r>
              <a:rPr lang="de-DE" sz="2200" dirty="0" err="1">
                <a:solidFill>
                  <a:srgbClr val="283778"/>
                </a:solidFill>
                <a:latin typeface="Economica" panose="020B0604020202020204" charset="0"/>
              </a:rPr>
              <a:t>Mentioned</a:t>
            </a:r>
            <a:r>
              <a:rPr lang="de-DE" sz="2200" dirty="0">
                <a:solidFill>
                  <a:srgbClr val="283778"/>
                </a:solidFill>
                <a:latin typeface="Economica" panose="020B0604020202020204" charset="0"/>
              </a:rPr>
              <a:t> in </a:t>
            </a:r>
            <a:r>
              <a:rPr lang="de-DE" sz="2200" dirty="0" err="1">
                <a:solidFill>
                  <a:srgbClr val="283778"/>
                </a:solidFill>
                <a:latin typeface="Economica" panose="020B0604020202020204" charset="0"/>
              </a:rPr>
              <a:t>the</a:t>
            </a:r>
            <a:r>
              <a:rPr lang="de-DE" sz="2200" dirty="0">
                <a:solidFill>
                  <a:srgbClr val="283778"/>
                </a:solidFill>
                <a:latin typeface="Economica" panose="020B0604020202020204" charset="0"/>
              </a:rPr>
              <a:t> final </a:t>
            </a:r>
            <a:r>
              <a:rPr lang="de-DE" sz="2200" dirty="0" err="1">
                <a:solidFill>
                  <a:srgbClr val="283778"/>
                </a:solidFill>
                <a:latin typeface="Economica" panose="020B0604020202020204" charset="0"/>
              </a:rPr>
              <a:t>text</a:t>
            </a:r>
            <a:r>
              <a:rPr lang="de-DE" sz="2200" dirty="0">
                <a:solidFill>
                  <a:srgbClr val="283778"/>
                </a:solidFill>
                <a:latin typeface="Economica" panose="020B0604020202020204" charset="0"/>
              </a:rPr>
              <a:t> </a:t>
            </a:r>
            <a:r>
              <a:rPr lang="de-DE" sz="2200" dirty="0" err="1">
                <a:solidFill>
                  <a:srgbClr val="283778"/>
                </a:solidFill>
                <a:latin typeface="Economica" panose="020B0604020202020204" charset="0"/>
              </a:rPr>
              <a:t>of</a:t>
            </a:r>
            <a:r>
              <a:rPr lang="de-DE" sz="2200" dirty="0">
                <a:solidFill>
                  <a:srgbClr val="283778"/>
                </a:solidFill>
                <a:latin typeface="Economica" panose="020B0604020202020204" charset="0"/>
              </a:rPr>
              <a:t> </a:t>
            </a:r>
            <a:r>
              <a:rPr lang="de-DE" sz="2200" dirty="0" err="1">
                <a:solidFill>
                  <a:srgbClr val="283778"/>
                </a:solidFill>
                <a:latin typeface="Economica" panose="020B0604020202020204" charset="0"/>
              </a:rPr>
              <a:t>the</a:t>
            </a:r>
            <a:r>
              <a:rPr lang="de-DE" sz="2200" dirty="0">
                <a:solidFill>
                  <a:srgbClr val="283778"/>
                </a:solidFill>
                <a:latin typeface="Economica" panose="020B0604020202020204" charset="0"/>
              </a:rPr>
              <a:t> Global Compact </a:t>
            </a:r>
            <a:r>
              <a:rPr lang="de-DE" sz="2200" dirty="0" err="1">
                <a:solidFill>
                  <a:srgbClr val="283778"/>
                </a:solidFill>
                <a:latin typeface="Economica" panose="020B0604020202020204" charset="0"/>
              </a:rPr>
              <a:t>for</a:t>
            </a:r>
            <a:r>
              <a:rPr lang="de-DE" sz="2200" dirty="0">
                <a:solidFill>
                  <a:srgbClr val="283778"/>
                </a:solidFill>
                <a:latin typeface="Economica" panose="020B0604020202020204" charset="0"/>
              </a:rPr>
              <a:t> Migration </a:t>
            </a:r>
            <a:r>
              <a:rPr lang="de-DE" sz="2200" dirty="0" err="1">
                <a:solidFill>
                  <a:srgbClr val="283778"/>
                </a:solidFill>
                <a:latin typeface="Economica" panose="020B0604020202020204" charset="0"/>
              </a:rPr>
              <a:t>as</a:t>
            </a:r>
            <a:r>
              <a:rPr lang="de-DE" sz="2200" dirty="0">
                <a:solidFill>
                  <a:srgbClr val="283778"/>
                </a:solidFill>
                <a:latin typeface="Economica" panose="020B0604020202020204" charset="0"/>
              </a:rPr>
              <a:t> a </a:t>
            </a:r>
            <a:r>
              <a:rPr lang="de-DE" sz="2200" dirty="0" err="1">
                <a:solidFill>
                  <a:srgbClr val="283778"/>
                </a:solidFill>
                <a:latin typeface="Economica" panose="020B0604020202020204" charset="0"/>
              </a:rPr>
              <a:t>repository</a:t>
            </a:r>
            <a:r>
              <a:rPr lang="de-DE" sz="2200" dirty="0">
                <a:solidFill>
                  <a:srgbClr val="283778"/>
                </a:solidFill>
                <a:latin typeface="Economica" panose="020B0604020202020204" charset="0"/>
              </a:rPr>
              <a:t> </a:t>
            </a:r>
            <a:r>
              <a:rPr lang="de-DE" sz="2200" dirty="0" err="1">
                <a:solidFill>
                  <a:srgbClr val="283778"/>
                </a:solidFill>
                <a:latin typeface="Economica" panose="020B0604020202020204" charset="0"/>
              </a:rPr>
              <a:t>for</a:t>
            </a:r>
            <a:r>
              <a:rPr lang="de-DE" sz="2200" dirty="0">
                <a:solidFill>
                  <a:srgbClr val="283778"/>
                </a:solidFill>
                <a:latin typeface="Economica" panose="020B0604020202020204" charset="0"/>
              </a:rPr>
              <a:t> </a:t>
            </a:r>
            <a:r>
              <a:rPr lang="de-DE" sz="2200" dirty="0" err="1">
                <a:solidFill>
                  <a:srgbClr val="283778"/>
                </a:solidFill>
                <a:latin typeface="Economica" panose="020B0604020202020204" charset="0"/>
              </a:rPr>
              <a:t>data</a:t>
            </a:r>
            <a:endParaRPr lang="de-DE" sz="2200" dirty="0">
              <a:solidFill>
                <a:srgbClr val="283778"/>
              </a:solidFill>
              <a:latin typeface="Economica" panose="020B0604020202020204" charset="0"/>
            </a:endParaRPr>
          </a:p>
        </p:txBody>
      </p:sp>
      <p:sp>
        <p:nvSpPr>
          <p:cNvPr id="23" name="Shape 79">
            <a:extLst>
              <a:ext uri="{FF2B5EF4-FFF2-40B4-BE49-F238E27FC236}">
                <a16:creationId xmlns:a16="http://schemas.microsoft.com/office/drawing/2014/main" id="{05708778-F958-7447-A0FD-0D1FBD84F615}"/>
              </a:ext>
            </a:extLst>
          </p:cNvPr>
          <p:cNvSpPr txBox="1"/>
          <p:nvPr/>
        </p:nvSpPr>
        <p:spPr>
          <a:xfrm>
            <a:off x="3549755" y="4974268"/>
            <a:ext cx="2235036" cy="744400"/>
          </a:xfrm>
          <a:prstGeom prst="rect">
            <a:avLst/>
          </a:prstGeom>
          <a:noFill/>
          <a:ln>
            <a:noFill/>
          </a:ln>
        </p:spPr>
        <p:txBody>
          <a:bodyPr lIns="121900" tIns="121900" rIns="121900" bIns="121900" anchor="ctr" anchorCtr="0">
            <a:noAutofit/>
          </a:bodyPr>
          <a:lstStyle/>
          <a:p>
            <a:r>
              <a:rPr lang="fr-CH" sz="1400" dirty="0">
                <a:solidFill>
                  <a:srgbClr val="002060"/>
                </a:solidFill>
                <a:latin typeface="Economica" panose="020B0604020202020204" charset="0"/>
              </a:rPr>
              <a:t>Berlin, July 12, 2016</a:t>
            </a:r>
            <a:endParaRPr lang="en-CA" sz="1400" dirty="0">
              <a:solidFill>
                <a:srgbClr val="283778"/>
              </a:solidFill>
            </a:endParaRPr>
          </a:p>
        </p:txBody>
      </p:sp>
    </p:spTree>
    <p:extLst>
      <p:ext uri="{BB962C8B-B14F-4D97-AF65-F5344CB8AC3E}">
        <p14:creationId xmlns:p14="http://schemas.microsoft.com/office/powerpoint/2010/main" val="1777175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552350FC-501A-8345-B1DA-4A3606C1E37F}"/>
              </a:ext>
            </a:extLst>
          </p:cNvPr>
          <p:cNvSpPr txBox="1"/>
          <p:nvPr/>
        </p:nvSpPr>
        <p:spPr>
          <a:xfrm>
            <a:off x="0" y="5588001"/>
            <a:ext cx="12192000" cy="1291203"/>
          </a:xfrm>
          <a:prstGeom prst="rect">
            <a:avLst/>
          </a:prstGeom>
          <a:solidFill>
            <a:schemeClr val="bg1">
              <a:alpha val="60000"/>
            </a:schemeClr>
          </a:solidFill>
        </p:spPr>
        <p:txBody>
          <a:bodyPr wrap="square" rtlCol="0">
            <a:spAutoFit/>
          </a:bodyPr>
          <a:lstStyle/>
          <a:p>
            <a:endParaRPr lang="de-DE"/>
          </a:p>
        </p:txBody>
      </p:sp>
      <p:pic>
        <p:nvPicPr>
          <p:cNvPr id="10" name="Grafik 9" descr="Ein Bild, das Text enthält.&#10;&#10;Automatisch generierte Beschreibung">
            <a:extLst>
              <a:ext uri="{FF2B5EF4-FFF2-40B4-BE49-F238E27FC236}">
                <a16:creationId xmlns:a16="http://schemas.microsoft.com/office/drawing/2014/main" id="{201FB9A5-8E53-D347-98B7-B5DFA109FE30}"/>
              </a:ext>
            </a:extLst>
          </p:cNvPr>
          <p:cNvPicPr>
            <a:picLocks noChangeAspect="1"/>
          </p:cNvPicPr>
          <p:nvPr/>
        </p:nvPicPr>
        <p:blipFill>
          <a:blip r:embed="rId3"/>
          <a:stretch>
            <a:fillRect/>
          </a:stretch>
        </p:blipFill>
        <p:spPr>
          <a:xfrm>
            <a:off x="7511903" y="5796813"/>
            <a:ext cx="1859508" cy="784480"/>
          </a:xfrm>
          <a:prstGeom prst="rect">
            <a:avLst/>
          </a:prstGeom>
        </p:spPr>
      </p:pic>
      <p:pic>
        <p:nvPicPr>
          <p:cNvPr id="15" name="Grafik 14">
            <a:extLst>
              <a:ext uri="{FF2B5EF4-FFF2-40B4-BE49-F238E27FC236}">
                <a16:creationId xmlns:a16="http://schemas.microsoft.com/office/drawing/2014/main" id="{62D230A5-0AE3-6040-A135-39BE9BE4D9A3}"/>
              </a:ext>
            </a:extLst>
          </p:cNvPr>
          <p:cNvPicPr>
            <a:picLocks noChangeAspect="1"/>
          </p:cNvPicPr>
          <p:nvPr/>
        </p:nvPicPr>
        <p:blipFill>
          <a:blip r:embed="rId4"/>
          <a:stretch>
            <a:fillRect/>
          </a:stretch>
        </p:blipFill>
        <p:spPr>
          <a:xfrm>
            <a:off x="9480693" y="5500362"/>
            <a:ext cx="2709315" cy="1523990"/>
          </a:xfrm>
          <a:prstGeom prst="rect">
            <a:avLst/>
          </a:prstGeom>
        </p:spPr>
      </p:pic>
      <p:sp>
        <p:nvSpPr>
          <p:cNvPr id="16" name="Rechteck 15">
            <a:extLst>
              <a:ext uri="{FF2B5EF4-FFF2-40B4-BE49-F238E27FC236}">
                <a16:creationId xmlns:a16="http://schemas.microsoft.com/office/drawing/2014/main" id="{446BF401-036C-B447-8643-C9D64D70EE6E}"/>
              </a:ext>
            </a:extLst>
          </p:cNvPr>
          <p:cNvSpPr/>
          <p:nvPr/>
        </p:nvSpPr>
        <p:spPr>
          <a:xfrm>
            <a:off x="-136478" y="5588001"/>
            <a:ext cx="7162199" cy="1248868"/>
          </a:xfrm>
          <a:prstGeom prst="rect">
            <a:avLst/>
          </a:prstGeom>
        </p:spPr>
        <p:txBody>
          <a:bodyPr wrap="square">
            <a:spAutoFit/>
          </a:bodyPr>
          <a:lstStyle/>
          <a:p>
            <a:pPr marL="264160" marR="273685" algn="just">
              <a:lnSpc>
                <a:spcPct val="127000"/>
              </a:lnSpc>
              <a:spcBef>
                <a:spcPts val="5"/>
              </a:spcBef>
              <a:spcAft>
                <a:spcPts val="0"/>
              </a:spcAft>
            </a:pPr>
            <a:r>
              <a:rPr lang="en-US" sz="1200" dirty="0">
                <a:latin typeface="Gill Sans Nova Light" panose="020B0302020104020203" pitchFamily="34" charset="0"/>
                <a:ea typeface="Calibri" panose="020F0502020204030204" pitchFamily="34" charset="0"/>
                <a:cs typeface="Arial (Textkörper CS)"/>
              </a:rPr>
              <a:t>*The Global Migration Data Portal has been made possible through funding by IOM Member States, including the Government of Germany through the Federal Ministry of the Interior, Building and Community, represented by the Federal office for Migration and Refugees (BAMF), and the Government of Switzerland, as well as unearmarked funding granted to IOM and internally allocated through the Migration Allocation Resource Committee (MIRAC).</a:t>
            </a:r>
            <a:endParaRPr lang="de-DE" sz="1200" dirty="0">
              <a:effectLst/>
              <a:latin typeface="Gill Sans Nova Light" panose="020B0302020104020203" pitchFamily="34" charset="0"/>
              <a:ea typeface="Calibri" panose="020F0502020204030204" pitchFamily="34" charset="0"/>
              <a:cs typeface="Arial" panose="020B0604020202020204" pitchFamily="34" charset="0"/>
            </a:endParaRPr>
          </a:p>
        </p:txBody>
      </p:sp>
      <p:pic>
        <p:nvPicPr>
          <p:cNvPr id="11" name="Grafik 10" descr="Ein Bild, das Text enthält.&#10;&#10;Automatisch generierte Beschreibung">
            <a:extLst>
              <a:ext uri="{FF2B5EF4-FFF2-40B4-BE49-F238E27FC236}">
                <a16:creationId xmlns:a16="http://schemas.microsoft.com/office/drawing/2014/main" id="{F6D0E87B-2319-D947-BA0A-89CBA9F66858}"/>
              </a:ext>
            </a:extLst>
          </p:cNvPr>
          <p:cNvPicPr>
            <a:picLocks noChangeAspect="1"/>
          </p:cNvPicPr>
          <p:nvPr/>
        </p:nvPicPr>
        <p:blipFill>
          <a:blip r:embed="rId5"/>
          <a:stretch>
            <a:fillRect/>
          </a:stretch>
        </p:blipFill>
        <p:spPr>
          <a:xfrm>
            <a:off x="9566395" y="241001"/>
            <a:ext cx="2344090" cy="687600"/>
          </a:xfrm>
          <a:prstGeom prst="rect">
            <a:avLst/>
          </a:prstGeom>
        </p:spPr>
      </p:pic>
      <p:pic>
        <p:nvPicPr>
          <p:cNvPr id="12" name="Grafik 11">
            <a:extLst>
              <a:ext uri="{FF2B5EF4-FFF2-40B4-BE49-F238E27FC236}">
                <a16:creationId xmlns:a16="http://schemas.microsoft.com/office/drawing/2014/main" id="{CFF4BC3C-510C-134D-8D27-A31E09D5C77B}"/>
              </a:ext>
            </a:extLst>
          </p:cNvPr>
          <p:cNvPicPr>
            <a:picLocks noChangeAspect="1"/>
          </p:cNvPicPr>
          <p:nvPr/>
        </p:nvPicPr>
        <p:blipFill>
          <a:blip r:embed="rId6"/>
          <a:stretch>
            <a:fillRect/>
          </a:stretch>
        </p:blipFill>
        <p:spPr>
          <a:xfrm>
            <a:off x="281515" y="113828"/>
            <a:ext cx="1892302" cy="941946"/>
          </a:xfrm>
          <a:prstGeom prst="rect">
            <a:avLst/>
          </a:prstGeom>
        </p:spPr>
      </p:pic>
      <p:pic>
        <p:nvPicPr>
          <p:cNvPr id="18" name="Grafik 17" descr="Ein Bild, das Text, Schild, blau enthält.&#10;&#10;Automatisch generierte Beschreibung">
            <a:extLst>
              <a:ext uri="{FF2B5EF4-FFF2-40B4-BE49-F238E27FC236}">
                <a16:creationId xmlns:a16="http://schemas.microsoft.com/office/drawing/2014/main" id="{BC9AFF82-5DA0-E444-BA47-C130DAF941DC}"/>
              </a:ext>
            </a:extLst>
          </p:cNvPr>
          <p:cNvPicPr>
            <a:picLocks noChangeAspect="1"/>
          </p:cNvPicPr>
          <p:nvPr/>
        </p:nvPicPr>
        <p:blipFill>
          <a:blip r:embed="rId7"/>
          <a:stretch>
            <a:fillRect/>
          </a:stretch>
        </p:blipFill>
        <p:spPr>
          <a:xfrm>
            <a:off x="4404334" y="332286"/>
            <a:ext cx="3383331" cy="467615"/>
          </a:xfrm>
          <a:prstGeom prst="rect">
            <a:avLst/>
          </a:prstGeom>
        </p:spPr>
      </p:pic>
      <p:pic>
        <p:nvPicPr>
          <p:cNvPr id="3" name="Grafik 2">
            <a:extLst>
              <a:ext uri="{FF2B5EF4-FFF2-40B4-BE49-F238E27FC236}">
                <a16:creationId xmlns:a16="http://schemas.microsoft.com/office/drawing/2014/main" id="{5750AC2F-9AAC-3A48-924F-A680EAD592CD}"/>
              </a:ext>
            </a:extLst>
          </p:cNvPr>
          <p:cNvPicPr>
            <a:picLocks noChangeAspect="1"/>
          </p:cNvPicPr>
          <p:nvPr/>
        </p:nvPicPr>
        <p:blipFill>
          <a:blip r:embed="rId8"/>
          <a:stretch>
            <a:fillRect/>
          </a:stretch>
        </p:blipFill>
        <p:spPr>
          <a:xfrm>
            <a:off x="1021595" y="1092345"/>
            <a:ext cx="10148808" cy="4559320"/>
          </a:xfrm>
          <a:prstGeom prst="rect">
            <a:avLst/>
          </a:prstGeom>
        </p:spPr>
      </p:pic>
    </p:spTree>
    <p:extLst>
      <p:ext uri="{BB962C8B-B14F-4D97-AF65-F5344CB8AC3E}">
        <p14:creationId xmlns:p14="http://schemas.microsoft.com/office/powerpoint/2010/main" val="934317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552350FC-501A-8345-B1DA-4A3606C1E37F}"/>
              </a:ext>
            </a:extLst>
          </p:cNvPr>
          <p:cNvSpPr txBox="1"/>
          <p:nvPr/>
        </p:nvSpPr>
        <p:spPr>
          <a:xfrm>
            <a:off x="0" y="5588001"/>
            <a:ext cx="12192000" cy="1291203"/>
          </a:xfrm>
          <a:prstGeom prst="rect">
            <a:avLst/>
          </a:prstGeom>
          <a:solidFill>
            <a:schemeClr val="bg1">
              <a:alpha val="60000"/>
            </a:schemeClr>
          </a:solidFill>
        </p:spPr>
        <p:txBody>
          <a:bodyPr wrap="square" rtlCol="0">
            <a:spAutoFit/>
          </a:bodyPr>
          <a:lstStyle/>
          <a:p>
            <a:endParaRPr lang="de-DE"/>
          </a:p>
        </p:txBody>
      </p:sp>
      <p:pic>
        <p:nvPicPr>
          <p:cNvPr id="10" name="Grafik 9" descr="Ein Bild, das Text enthält.&#10;&#10;Automatisch generierte Beschreibung">
            <a:extLst>
              <a:ext uri="{FF2B5EF4-FFF2-40B4-BE49-F238E27FC236}">
                <a16:creationId xmlns:a16="http://schemas.microsoft.com/office/drawing/2014/main" id="{201FB9A5-8E53-D347-98B7-B5DFA109FE30}"/>
              </a:ext>
            </a:extLst>
          </p:cNvPr>
          <p:cNvPicPr>
            <a:picLocks noChangeAspect="1"/>
          </p:cNvPicPr>
          <p:nvPr/>
        </p:nvPicPr>
        <p:blipFill>
          <a:blip r:embed="rId3"/>
          <a:stretch>
            <a:fillRect/>
          </a:stretch>
        </p:blipFill>
        <p:spPr>
          <a:xfrm>
            <a:off x="7511903" y="5796813"/>
            <a:ext cx="1859508" cy="784480"/>
          </a:xfrm>
          <a:prstGeom prst="rect">
            <a:avLst/>
          </a:prstGeom>
        </p:spPr>
      </p:pic>
      <p:pic>
        <p:nvPicPr>
          <p:cNvPr id="15" name="Grafik 14">
            <a:extLst>
              <a:ext uri="{FF2B5EF4-FFF2-40B4-BE49-F238E27FC236}">
                <a16:creationId xmlns:a16="http://schemas.microsoft.com/office/drawing/2014/main" id="{62D230A5-0AE3-6040-A135-39BE9BE4D9A3}"/>
              </a:ext>
            </a:extLst>
          </p:cNvPr>
          <p:cNvPicPr>
            <a:picLocks noChangeAspect="1"/>
          </p:cNvPicPr>
          <p:nvPr/>
        </p:nvPicPr>
        <p:blipFill>
          <a:blip r:embed="rId4"/>
          <a:stretch>
            <a:fillRect/>
          </a:stretch>
        </p:blipFill>
        <p:spPr>
          <a:xfrm>
            <a:off x="9480693" y="5500362"/>
            <a:ext cx="2709315" cy="1523990"/>
          </a:xfrm>
          <a:prstGeom prst="rect">
            <a:avLst/>
          </a:prstGeom>
        </p:spPr>
      </p:pic>
      <p:sp>
        <p:nvSpPr>
          <p:cNvPr id="16" name="Rechteck 15">
            <a:extLst>
              <a:ext uri="{FF2B5EF4-FFF2-40B4-BE49-F238E27FC236}">
                <a16:creationId xmlns:a16="http://schemas.microsoft.com/office/drawing/2014/main" id="{446BF401-036C-B447-8643-C9D64D70EE6E}"/>
              </a:ext>
            </a:extLst>
          </p:cNvPr>
          <p:cNvSpPr/>
          <p:nvPr/>
        </p:nvSpPr>
        <p:spPr>
          <a:xfrm>
            <a:off x="-136478" y="5588001"/>
            <a:ext cx="7162199" cy="1248868"/>
          </a:xfrm>
          <a:prstGeom prst="rect">
            <a:avLst/>
          </a:prstGeom>
        </p:spPr>
        <p:txBody>
          <a:bodyPr wrap="square">
            <a:spAutoFit/>
          </a:bodyPr>
          <a:lstStyle/>
          <a:p>
            <a:pPr marL="264160" marR="273685" algn="just">
              <a:lnSpc>
                <a:spcPct val="127000"/>
              </a:lnSpc>
              <a:spcBef>
                <a:spcPts val="5"/>
              </a:spcBef>
              <a:spcAft>
                <a:spcPts val="0"/>
              </a:spcAft>
            </a:pPr>
            <a:r>
              <a:rPr lang="en-US" sz="1200" dirty="0">
                <a:latin typeface="Gill Sans Nova Light" panose="020B0302020104020203" pitchFamily="34" charset="0"/>
                <a:ea typeface="Calibri" panose="020F0502020204030204" pitchFamily="34" charset="0"/>
                <a:cs typeface="Arial (Textkörper CS)"/>
              </a:rPr>
              <a:t>*The Global Migration Data Portal has been made possible through funding by IOM Member States, including the Government of Germany through the Federal Ministry of the Interior, Building and Community, represented by the Federal office for Migration and Refugees (BAMF), and the Government of Switzerland, as well as unearmarked funding granted to IOM and internally allocated through the Migration Allocation Resource Committee (MIRAC).</a:t>
            </a:r>
            <a:endParaRPr lang="de-DE" sz="1200" dirty="0">
              <a:effectLst/>
              <a:latin typeface="Gill Sans Nova Light" panose="020B0302020104020203" pitchFamily="34" charset="0"/>
              <a:ea typeface="Calibri" panose="020F0502020204030204" pitchFamily="34" charset="0"/>
              <a:cs typeface="Arial" panose="020B0604020202020204" pitchFamily="34" charset="0"/>
            </a:endParaRPr>
          </a:p>
        </p:txBody>
      </p:sp>
      <p:pic>
        <p:nvPicPr>
          <p:cNvPr id="11" name="Grafik 10" descr="Ein Bild, das Text enthält.&#10;&#10;Automatisch generierte Beschreibung">
            <a:extLst>
              <a:ext uri="{FF2B5EF4-FFF2-40B4-BE49-F238E27FC236}">
                <a16:creationId xmlns:a16="http://schemas.microsoft.com/office/drawing/2014/main" id="{F6D0E87B-2319-D947-BA0A-89CBA9F66858}"/>
              </a:ext>
            </a:extLst>
          </p:cNvPr>
          <p:cNvPicPr>
            <a:picLocks noChangeAspect="1"/>
          </p:cNvPicPr>
          <p:nvPr/>
        </p:nvPicPr>
        <p:blipFill>
          <a:blip r:embed="rId5"/>
          <a:stretch>
            <a:fillRect/>
          </a:stretch>
        </p:blipFill>
        <p:spPr>
          <a:xfrm>
            <a:off x="9566395" y="241001"/>
            <a:ext cx="2344090" cy="687600"/>
          </a:xfrm>
          <a:prstGeom prst="rect">
            <a:avLst/>
          </a:prstGeom>
        </p:spPr>
      </p:pic>
      <p:pic>
        <p:nvPicPr>
          <p:cNvPr id="12" name="Grafik 11">
            <a:extLst>
              <a:ext uri="{FF2B5EF4-FFF2-40B4-BE49-F238E27FC236}">
                <a16:creationId xmlns:a16="http://schemas.microsoft.com/office/drawing/2014/main" id="{CFF4BC3C-510C-134D-8D27-A31E09D5C77B}"/>
              </a:ext>
            </a:extLst>
          </p:cNvPr>
          <p:cNvPicPr>
            <a:picLocks noChangeAspect="1"/>
          </p:cNvPicPr>
          <p:nvPr/>
        </p:nvPicPr>
        <p:blipFill>
          <a:blip r:embed="rId6"/>
          <a:stretch>
            <a:fillRect/>
          </a:stretch>
        </p:blipFill>
        <p:spPr>
          <a:xfrm>
            <a:off x="281515" y="113828"/>
            <a:ext cx="1892302" cy="941946"/>
          </a:xfrm>
          <a:prstGeom prst="rect">
            <a:avLst/>
          </a:prstGeom>
        </p:spPr>
      </p:pic>
      <p:pic>
        <p:nvPicPr>
          <p:cNvPr id="18" name="Grafik 17" descr="Ein Bild, das Text, Schild, blau enthält.&#10;&#10;Automatisch generierte Beschreibung">
            <a:extLst>
              <a:ext uri="{FF2B5EF4-FFF2-40B4-BE49-F238E27FC236}">
                <a16:creationId xmlns:a16="http://schemas.microsoft.com/office/drawing/2014/main" id="{BC9AFF82-5DA0-E444-BA47-C130DAF941DC}"/>
              </a:ext>
            </a:extLst>
          </p:cNvPr>
          <p:cNvPicPr>
            <a:picLocks noChangeAspect="1"/>
          </p:cNvPicPr>
          <p:nvPr/>
        </p:nvPicPr>
        <p:blipFill>
          <a:blip r:embed="rId7"/>
          <a:stretch>
            <a:fillRect/>
          </a:stretch>
        </p:blipFill>
        <p:spPr>
          <a:xfrm>
            <a:off x="4404334" y="332286"/>
            <a:ext cx="3383331" cy="467615"/>
          </a:xfrm>
          <a:prstGeom prst="rect">
            <a:avLst/>
          </a:prstGeom>
        </p:spPr>
      </p:pic>
      <p:sp>
        <p:nvSpPr>
          <p:cNvPr id="3" name="Rechteck 2">
            <a:extLst>
              <a:ext uri="{FF2B5EF4-FFF2-40B4-BE49-F238E27FC236}">
                <a16:creationId xmlns:a16="http://schemas.microsoft.com/office/drawing/2014/main" id="{CA09580E-DD16-3547-9202-12522E69832F}"/>
              </a:ext>
            </a:extLst>
          </p:cNvPr>
          <p:cNvSpPr/>
          <p:nvPr/>
        </p:nvSpPr>
        <p:spPr>
          <a:xfrm>
            <a:off x="3792006" y="1560452"/>
            <a:ext cx="5064489" cy="369332"/>
          </a:xfrm>
          <a:prstGeom prst="rect">
            <a:avLst/>
          </a:prstGeom>
        </p:spPr>
        <p:txBody>
          <a:bodyPr wrap="square">
            <a:spAutoFit/>
          </a:bodyPr>
          <a:lstStyle/>
          <a:p>
            <a:r>
              <a:rPr lang="de-DE" b="1" dirty="0">
                <a:solidFill>
                  <a:srgbClr val="283778"/>
                </a:solidFill>
                <a:latin typeface="Gill Sans Nova Light" panose="020B0302020104020203" pitchFamily="34" charset="0"/>
              </a:rPr>
              <a:t>Susanne Melde, GMDAC Senior Analyst</a:t>
            </a:r>
            <a:r>
              <a:rPr lang="de-DE" dirty="0">
                <a:solidFill>
                  <a:srgbClr val="000000"/>
                </a:solidFill>
                <a:latin typeface="Gill Sans Nova Light" panose="020B0302020104020203" pitchFamily="34" charset="0"/>
              </a:rPr>
              <a:t>​</a:t>
            </a:r>
            <a:endParaRPr lang="de-DE" dirty="0"/>
          </a:p>
        </p:txBody>
      </p:sp>
      <p:sp>
        <p:nvSpPr>
          <p:cNvPr id="5" name="Rechteck 4">
            <a:extLst>
              <a:ext uri="{FF2B5EF4-FFF2-40B4-BE49-F238E27FC236}">
                <a16:creationId xmlns:a16="http://schemas.microsoft.com/office/drawing/2014/main" id="{6D8E615B-71BB-2447-83DD-1951FF1FDEDE}"/>
              </a:ext>
            </a:extLst>
          </p:cNvPr>
          <p:cNvSpPr/>
          <p:nvPr/>
        </p:nvSpPr>
        <p:spPr>
          <a:xfrm>
            <a:off x="3047999" y="2690336"/>
            <a:ext cx="6096000" cy="923330"/>
          </a:xfrm>
          <a:prstGeom prst="rect">
            <a:avLst/>
          </a:prstGeom>
        </p:spPr>
        <p:txBody>
          <a:bodyPr>
            <a:spAutoFit/>
          </a:bodyPr>
          <a:lstStyle/>
          <a:p>
            <a:pPr algn="ctr" fontAlgn="base"/>
            <a:r>
              <a:rPr lang="de-DE" dirty="0">
                <a:solidFill>
                  <a:srgbClr val="283778"/>
                </a:solidFill>
                <a:latin typeface="Gill Sans Nova Light" panose="020B0302020104020203" pitchFamily="34" charset="0"/>
              </a:rPr>
              <a:t>Global Migration Data Analysis </a:t>
            </a:r>
            <a:r>
              <a:rPr lang="de-DE" dirty="0" err="1">
                <a:solidFill>
                  <a:srgbClr val="283778"/>
                </a:solidFill>
                <a:latin typeface="Gill Sans Nova Light" panose="020B0302020104020203" pitchFamily="34" charset="0"/>
              </a:rPr>
              <a:t>Centre</a:t>
            </a:r>
            <a:r>
              <a:rPr lang="de-DE" dirty="0">
                <a:solidFill>
                  <a:srgbClr val="000000"/>
                </a:solidFill>
                <a:latin typeface="Gill Sans Nova Light" panose="020B0302020104020203" pitchFamily="34" charset="0"/>
              </a:rPr>
              <a:t>​</a:t>
            </a:r>
            <a:endParaRPr lang="de-DE" dirty="0">
              <a:solidFill>
                <a:srgbClr val="000000"/>
              </a:solidFill>
              <a:latin typeface="Segoe UI" panose="020B0502040204020203" pitchFamily="34" charset="0"/>
            </a:endParaRPr>
          </a:p>
          <a:p>
            <a:pPr algn="ctr" fontAlgn="base"/>
            <a:r>
              <a:rPr lang="de-DE" dirty="0">
                <a:solidFill>
                  <a:srgbClr val="283778"/>
                </a:solidFill>
                <a:latin typeface="Gill Sans Nova Light" panose="020B0302020104020203" pitchFamily="34" charset="0"/>
              </a:rPr>
              <a:t>Taubenstr. 20-22</a:t>
            </a:r>
            <a:r>
              <a:rPr lang="en-US" dirty="0">
                <a:solidFill>
                  <a:srgbClr val="000000"/>
                </a:solidFill>
                <a:latin typeface="Gill Sans Nova Light" panose="020B0302020104020203" pitchFamily="34" charset="0"/>
              </a:rPr>
              <a:t>​</a:t>
            </a:r>
            <a:endParaRPr lang="en-US" dirty="0">
              <a:solidFill>
                <a:srgbClr val="000000"/>
              </a:solidFill>
              <a:latin typeface="Segoe UI" panose="020B0502040204020203" pitchFamily="34" charset="0"/>
            </a:endParaRPr>
          </a:p>
          <a:p>
            <a:pPr algn="ctr" fontAlgn="base"/>
            <a:r>
              <a:rPr lang="de-DE" dirty="0">
                <a:solidFill>
                  <a:srgbClr val="283778"/>
                </a:solidFill>
                <a:latin typeface="Gill Sans Nova Light" panose="020B0302020104020203" pitchFamily="34" charset="0"/>
              </a:rPr>
              <a:t>10117 Berlin, Germany</a:t>
            </a:r>
            <a:r>
              <a:rPr lang="en-US" dirty="0">
                <a:solidFill>
                  <a:srgbClr val="000000"/>
                </a:solidFill>
                <a:latin typeface="Gill Sans Nova Light" panose="020B0302020104020203" pitchFamily="34" charset="0"/>
              </a:rPr>
              <a:t>​</a:t>
            </a:r>
            <a:endParaRPr lang="en-US" b="0" i="0" dirty="0">
              <a:solidFill>
                <a:srgbClr val="000000"/>
              </a:solidFill>
              <a:effectLst/>
              <a:latin typeface="Segoe UI" panose="020B0502040204020203" pitchFamily="34" charset="0"/>
            </a:endParaRPr>
          </a:p>
        </p:txBody>
      </p:sp>
      <p:sp>
        <p:nvSpPr>
          <p:cNvPr id="7" name="Rechteck 6">
            <a:extLst>
              <a:ext uri="{FF2B5EF4-FFF2-40B4-BE49-F238E27FC236}">
                <a16:creationId xmlns:a16="http://schemas.microsoft.com/office/drawing/2014/main" id="{31384ECC-0541-0A42-9317-C0D0C9A29874}"/>
              </a:ext>
            </a:extLst>
          </p:cNvPr>
          <p:cNvSpPr/>
          <p:nvPr/>
        </p:nvSpPr>
        <p:spPr>
          <a:xfrm>
            <a:off x="5974813" y="3244334"/>
            <a:ext cx="242374" cy="369332"/>
          </a:xfrm>
          <a:prstGeom prst="rect">
            <a:avLst/>
          </a:prstGeom>
        </p:spPr>
        <p:txBody>
          <a:bodyPr wrap="none">
            <a:spAutoFit/>
          </a:bodyPr>
          <a:lstStyle/>
          <a:p>
            <a:r>
              <a:rPr lang="de-DE" dirty="0">
                <a:solidFill>
                  <a:srgbClr val="000000"/>
                </a:solidFill>
                <a:latin typeface="Times" pitchFamily="2" charset="0"/>
              </a:rPr>
              <a:t> </a:t>
            </a:r>
            <a:endParaRPr lang="de-DE" dirty="0"/>
          </a:p>
        </p:txBody>
      </p:sp>
      <p:sp>
        <p:nvSpPr>
          <p:cNvPr id="8" name="Rechteck 7">
            <a:extLst>
              <a:ext uri="{FF2B5EF4-FFF2-40B4-BE49-F238E27FC236}">
                <a16:creationId xmlns:a16="http://schemas.microsoft.com/office/drawing/2014/main" id="{EA4DD840-DD95-E04F-8CEE-8A49A0B93090}"/>
              </a:ext>
            </a:extLst>
          </p:cNvPr>
          <p:cNvSpPr/>
          <p:nvPr/>
        </p:nvSpPr>
        <p:spPr>
          <a:xfrm>
            <a:off x="4649966" y="3696464"/>
            <a:ext cx="2861937" cy="369332"/>
          </a:xfrm>
          <a:prstGeom prst="rect">
            <a:avLst/>
          </a:prstGeom>
        </p:spPr>
        <p:txBody>
          <a:bodyPr wrap="none">
            <a:spAutoFit/>
          </a:bodyPr>
          <a:lstStyle/>
          <a:p>
            <a:r>
              <a:rPr lang="de-DE" u="sng" dirty="0">
                <a:solidFill>
                  <a:srgbClr val="0563C1"/>
                </a:solidFill>
                <a:latin typeface="Gill Sans Nova Light" panose="020B0302020104020203" pitchFamily="34" charset="0"/>
                <a:hlinkClick r:id="rId8"/>
              </a:rPr>
              <a:t>www.migrationdataportal.org</a:t>
            </a:r>
            <a:r>
              <a:rPr lang="de-DE" dirty="0">
                <a:solidFill>
                  <a:srgbClr val="0070C0"/>
                </a:solidFill>
                <a:latin typeface="Gill Sans Nova Light" panose="020B0302020104020203" pitchFamily="34" charset="0"/>
              </a:rPr>
              <a:t> </a:t>
            </a:r>
            <a:r>
              <a:rPr lang="de-DE" dirty="0">
                <a:solidFill>
                  <a:srgbClr val="000000"/>
                </a:solidFill>
                <a:latin typeface="Gill Sans Nova Light" panose="020B0302020104020203" pitchFamily="34" charset="0"/>
              </a:rPr>
              <a:t>​</a:t>
            </a:r>
            <a:endParaRPr lang="de-DE" dirty="0"/>
          </a:p>
        </p:txBody>
      </p:sp>
      <p:sp>
        <p:nvSpPr>
          <p:cNvPr id="9" name="Rechteck 8">
            <a:extLst>
              <a:ext uri="{FF2B5EF4-FFF2-40B4-BE49-F238E27FC236}">
                <a16:creationId xmlns:a16="http://schemas.microsoft.com/office/drawing/2014/main" id="{5E4C4C43-509B-3243-A35E-A58A18673379}"/>
              </a:ext>
            </a:extLst>
          </p:cNvPr>
          <p:cNvSpPr/>
          <p:nvPr/>
        </p:nvSpPr>
        <p:spPr>
          <a:xfrm>
            <a:off x="5012393" y="2030373"/>
            <a:ext cx="1682320" cy="369332"/>
          </a:xfrm>
          <a:prstGeom prst="rect">
            <a:avLst/>
          </a:prstGeom>
        </p:spPr>
        <p:txBody>
          <a:bodyPr wrap="none">
            <a:spAutoFit/>
          </a:bodyPr>
          <a:lstStyle/>
          <a:p>
            <a:r>
              <a:rPr lang="de-DE" u="sng" dirty="0" err="1">
                <a:solidFill>
                  <a:srgbClr val="0070C0"/>
                </a:solidFill>
                <a:latin typeface="Gill Sans Nova Light" panose="020B0302020104020203" pitchFamily="34" charset="0"/>
              </a:rPr>
              <a:t>smelde@iom.int</a:t>
            </a:r>
            <a:r>
              <a:rPr lang="de-DE" u="sng" dirty="0">
                <a:solidFill>
                  <a:srgbClr val="0070C0"/>
                </a:solidFill>
                <a:latin typeface="Gill Sans Nova Light" panose="020B0302020104020203" pitchFamily="34" charset="0"/>
              </a:rPr>
              <a:t> </a:t>
            </a:r>
            <a:r>
              <a:rPr lang="de-DE" dirty="0">
                <a:solidFill>
                  <a:srgbClr val="000000"/>
                </a:solidFill>
                <a:latin typeface="Gill Sans Nova Light" panose="020B0302020104020203" pitchFamily="34" charset="0"/>
              </a:rPr>
              <a:t>​</a:t>
            </a:r>
            <a:endParaRPr lang="de-DE" dirty="0"/>
          </a:p>
        </p:txBody>
      </p:sp>
      <p:sp>
        <p:nvSpPr>
          <p:cNvPr id="14" name="Rechteck 13">
            <a:extLst>
              <a:ext uri="{FF2B5EF4-FFF2-40B4-BE49-F238E27FC236}">
                <a16:creationId xmlns:a16="http://schemas.microsoft.com/office/drawing/2014/main" id="{A21D1D61-768C-4B40-8C2D-726F996D6916}"/>
              </a:ext>
            </a:extLst>
          </p:cNvPr>
          <p:cNvSpPr/>
          <p:nvPr/>
        </p:nvSpPr>
        <p:spPr>
          <a:xfrm>
            <a:off x="3186036" y="4333242"/>
            <a:ext cx="5577553" cy="369332"/>
          </a:xfrm>
          <a:prstGeom prst="rect">
            <a:avLst/>
          </a:prstGeom>
        </p:spPr>
        <p:txBody>
          <a:bodyPr wrap="none">
            <a:spAutoFit/>
          </a:bodyPr>
          <a:lstStyle/>
          <a:p>
            <a:r>
              <a:rPr lang="de-DE" dirty="0">
                <a:solidFill>
                  <a:srgbClr val="283778"/>
                </a:solidFill>
                <a:latin typeface="Gill Sans Nova Light" panose="020B0302020104020203" pitchFamily="34" charset="0"/>
              </a:rPr>
              <a:t>Facebook: @</a:t>
            </a:r>
            <a:r>
              <a:rPr lang="de-DE" dirty="0" err="1">
                <a:solidFill>
                  <a:srgbClr val="283778"/>
                </a:solidFill>
                <a:latin typeface="Gill Sans Nova Light" panose="020B0302020104020203" pitchFamily="34" charset="0"/>
              </a:rPr>
              <a:t>migrationdataportal</a:t>
            </a:r>
            <a:r>
              <a:rPr lang="de-DE" dirty="0">
                <a:solidFill>
                  <a:srgbClr val="283778"/>
                </a:solidFill>
                <a:latin typeface="Gill Sans Nova Light" panose="020B0302020104020203" pitchFamily="34" charset="0"/>
              </a:rPr>
              <a:t> / Twitter: @IOM_GMDAC</a:t>
            </a:r>
            <a:r>
              <a:rPr lang="de-DE" dirty="0">
                <a:solidFill>
                  <a:srgbClr val="000000"/>
                </a:solidFill>
                <a:latin typeface="Gill Sans Nova Light" panose="020B0302020104020203" pitchFamily="34" charset="0"/>
              </a:rPr>
              <a:t>​</a:t>
            </a:r>
            <a:endParaRPr lang="de-DE" dirty="0"/>
          </a:p>
        </p:txBody>
      </p:sp>
    </p:spTree>
    <p:extLst>
      <p:ext uri="{BB962C8B-B14F-4D97-AF65-F5344CB8AC3E}">
        <p14:creationId xmlns:p14="http://schemas.microsoft.com/office/powerpoint/2010/main" val="2397659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00E5139-E476-3D4D-9E50-0E5F2FA0E7F9}"/>
              </a:ext>
            </a:extLst>
          </p:cNvPr>
          <p:cNvSpPr txBox="1"/>
          <p:nvPr/>
        </p:nvSpPr>
        <p:spPr>
          <a:xfrm>
            <a:off x="722858" y="2053725"/>
            <a:ext cx="10746284" cy="861774"/>
          </a:xfrm>
          <a:prstGeom prst="rect">
            <a:avLst/>
          </a:prstGeom>
          <a:noFill/>
        </p:spPr>
        <p:txBody>
          <a:bodyPr wrap="square" rtlCol="0">
            <a:spAutoFit/>
          </a:bodyPr>
          <a:lstStyle/>
          <a:p>
            <a:pPr algn="ctr"/>
            <a:r>
              <a:rPr lang="en-US" sz="5000">
                <a:solidFill>
                  <a:srgbClr val="104285"/>
                </a:solidFill>
                <a:latin typeface="Gill Sans MT" panose="020B0502020104020203" pitchFamily="34" charset="77"/>
                <a:ea typeface="Calibri" panose="020F0502020204030204" pitchFamily="34" charset="0"/>
                <a:cs typeface="Arial (Textkörper CS)"/>
              </a:rPr>
              <a:t>Migration Data in Oceania</a:t>
            </a:r>
            <a:endParaRPr lang="de-DE" sz="5000">
              <a:solidFill>
                <a:srgbClr val="104285"/>
              </a:solidFill>
            </a:endParaRPr>
          </a:p>
        </p:txBody>
      </p:sp>
      <p:sp>
        <p:nvSpPr>
          <p:cNvPr id="13" name="Textfeld 12">
            <a:extLst>
              <a:ext uri="{FF2B5EF4-FFF2-40B4-BE49-F238E27FC236}">
                <a16:creationId xmlns:a16="http://schemas.microsoft.com/office/drawing/2014/main" id="{15643D58-610B-E44E-B0E7-B6334192004A}"/>
              </a:ext>
            </a:extLst>
          </p:cNvPr>
          <p:cNvSpPr txBox="1"/>
          <p:nvPr/>
        </p:nvSpPr>
        <p:spPr>
          <a:xfrm>
            <a:off x="1795781" y="3429000"/>
            <a:ext cx="8600438" cy="1938992"/>
          </a:xfrm>
          <a:prstGeom prst="rect">
            <a:avLst/>
          </a:prstGeom>
          <a:noFill/>
        </p:spPr>
        <p:txBody>
          <a:bodyPr wrap="square" rtlCol="0">
            <a:spAutoFit/>
          </a:bodyPr>
          <a:lstStyle/>
          <a:p>
            <a:pPr algn="ctr"/>
            <a:r>
              <a:rPr lang="de-DE" sz="3000">
                <a:solidFill>
                  <a:srgbClr val="104285"/>
                </a:solidFill>
                <a:latin typeface="Gill Sans Nova Light" panose="020B0302020104020203" pitchFamily="34" charset="0"/>
                <a:ea typeface="Calibri" panose="020F0502020204030204" pitchFamily="34" charset="0"/>
                <a:cs typeface="Arial (Textkörper CS)"/>
              </a:rPr>
              <a:t>Dr. Robyn Sampson </a:t>
            </a:r>
          </a:p>
          <a:p>
            <a:pPr algn="ctr"/>
            <a:r>
              <a:rPr lang="de-DE" sz="3000" err="1">
                <a:solidFill>
                  <a:srgbClr val="104285"/>
                </a:solidFill>
                <a:latin typeface="Gill Sans Nova Light" panose="020B0302020104020203" pitchFamily="34" charset="0"/>
                <a:ea typeface="Calibri" panose="020F0502020204030204" pitchFamily="34" charset="0"/>
                <a:cs typeface="Arial (Textkörper CS)"/>
              </a:rPr>
              <a:t>Director</a:t>
            </a:r>
            <a:r>
              <a:rPr lang="de-DE" sz="3000">
                <a:solidFill>
                  <a:srgbClr val="104285"/>
                </a:solidFill>
                <a:latin typeface="Gill Sans Nova Light" panose="020B0302020104020203" pitchFamily="34" charset="0"/>
                <a:ea typeface="Calibri" panose="020F0502020204030204" pitchFamily="34" charset="0"/>
                <a:cs typeface="Arial (Textkörper CS)"/>
              </a:rPr>
              <a:t> at Robyn Sampson Consulting</a:t>
            </a:r>
          </a:p>
          <a:p>
            <a:pPr algn="ctr"/>
            <a:br>
              <a:rPr lang="de-DE" sz="3000">
                <a:solidFill>
                  <a:srgbClr val="104285"/>
                </a:solidFill>
                <a:latin typeface="Gill Sans Nova Light" panose="020B0302020104020203" pitchFamily="34" charset="0"/>
                <a:ea typeface="Calibri" panose="020F0502020204030204" pitchFamily="34" charset="0"/>
                <a:cs typeface="Arial (Textkörper CS)"/>
              </a:rPr>
            </a:br>
            <a:endParaRPr lang="de-DE" sz="3000">
              <a:solidFill>
                <a:srgbClr val="104285"/>
              </a:solidFill>
              <a:latin typeface="Gill Sans Nova Light" panose="020B0302020104020203" pitchFamily="34" charset="0"/>
              <a:ea typeface="Calibri" panose="020F0502020204030204" pitchFamily="34" charset="0"/>
              <a:cs typeface="Arial (Textkörper CS)"/>
            </a:endParaRPr>
          </a:p>
        </p:txBody>
      </p:sp>
      <p:pic>
        <p:nvPicPr>
          <p:cNvPr id="7" name="Grafik 6" descr="Ein Bild, das Text enthält.&#10;&#10;Automatisch generierte Beschreibung">
            <a:extLst>
              <a:ext uri="{FF2B5EF4-FFF2-40B4-BE49-F238E27FC236}">
                <a16:creationId xmlns:a16="http://schemas.microsoft.com/office/drawing/2014/main" id="{7E37D6D8-0C53-8A4C-83C6-2ECF8451E4C5}"/>
              </a:ext>
            </a:extLst>
          </p:cNvPr>
          <p:cNvPicPr>
            <a:picLocks noChangeAspect="1"/>
          </p:cNvPicPr>
          <p:nvPr/>
        </p:nvPicPr>
        <p:blipFill>
          <a:blip r:embed="rId3"/>
          <a:stretch>
            <a:fillRect/>
          </a:stretch>
        </p:blipFill>
        <p:spPr>
          <a:xfrm>
            <a:off x="9566395" y="241001"/>
            <a:ext cx="2344090" cy="687600"/>
          </a:xfrm>
          <a:prstGeom prst="rect">
            <a:avLst/>
          </a:prstGeom>
        </p:spPr>
      </p:pic>
      <p:pic>
        <p:nvPicPr>
          <p:cNvPr id="8" name="Grafik 7">
            <a:extLst>
              <a:ext uri="{FF2B5EF4-FFF2-40B4-BE49-F238E27FC236}">
                <a16:creationId xmlns:a16="http://schemas.microsoft.com/office/drawing/2014/main" id="{2E7B4BAF-E9FE-8740-A673-478053383333}"/>
              </a:ext>
            </a:extLst>
          </p:cNvPr>
          <p:cNvPicPr>
            <a:picLocks noChangeAspect="1"/>
          </p:cNvPicPr>
          <p:nvPr/>
        </p:nvPicPr>
        <p:blipFill>
          <a:blip r:embed="rId4"/>
          <a:stretch>
            <a:fillRect/>
          </a:stretch>
        </p:blipFill>
        <p:spPr>
          <a:xfrm>
            <a:off x="281515" y="113828"/>
            <a:ext cx="1892302" cy="941946"/>
          </a:xfrm>
          <a:prstGeom prst="rect">
            <a:avLst/>
          </a:prstGeom>
        </p:spPr>
      </p:pic>
      <p:pic>
        <p:nvPicPr>
          <p:cNvPr id="9" name="Grafik 8" descr="Ein Bild, das Text, Schild, blau enthält.&#10;&#10;Automatisch generierte Beschreibung">
            <a:extLst>
              <a:ext uri="{FF2B5EF4-FFF2-40B4-BE49-F238E27FC236}">
                <a16:creationId xmlns:a16="http://schemas.microsoft.com/office/drawing/2014/main" id="{6A2849E9-EC02-A949-B7BE-F4AF082B72C9}"/>
              </a:ext>
            </a:extLst>
          </p:cNvPr>
          <p:cNvPicPr>
            <a:picLocks noChangeAspect="1"/>
          </p:cNvPicPr>
          <p:nvPr/>
        </p:nvPicPr>
        <p:blipFill>
          <a:blip r:embed="rId5"/>
          <a:stretch>
            <a:fillRect/>
          </a:stretch>
        </p:blipFill>
        <p:spPr>
          <a:xfrm>
            <a:off x="4404334" y="332286"/>
            <a:ext cx="3383331" cy="467615"/>
          </a:xfrm>
          <a:prstGeom prst="rect">
            <a:avLst/>
          </a:prstGeom>
        </p:spPr>
      </p:pic>
      <p:sp>
        <p:nvSpPr>
          <p:cNvPr id="10" name="Textfeld 9">
            <a:extLst>
              <a:ext uri="{FF2B5EF4-FFF2-40B4-BE49-F238E27FC236}">
                <a16:creationId xmlns:a16="http://schemas.microsoft.com/office/drawing/2014/main" id="{C8768787-9667-0F40-B8D9-543B4B1F0ED8}"/>
              </a:ext>
            </a:extLst>
          </p:cNvPr>
          <p:cNvSpPr txBox="1"/>
          <p:nvPr/>
        </p:nvSpPr>
        <p:spPr>
          <a:xfrm>
            <a:off x="0" y="5588001"/>
            <a:ext cx="12192000" cy="1291203"/>
          </a:xfrm>
          <a:prstGeom prst="rect">
            <a:avLst/>
          </a:prstGeom>
          <a:solidFill>
            <a:schemeClr val="bg1">
              <a:alpha val="60000"/>
            </a:schemeClr>
          </a:solidFill>
        </p:spPr>
        <p:txBody>
          <a:bodyPr wrap="square" rtlCol="0">
            <a:spAutoFit/>
          </a:bodyPr>
          <a:lstStyle/>
          <a:p>
            <a:endParaRPr lang="de-DE"/>
          </a:p>
        </p:txBody>
      </p:sp>
      <p:pic>
        <p:nvPicPr>
          <p:cNvPr id="11" name="Grafik 10" descr="Ein Bild, das Text enthält.&#10;&#10;Automatisch generierte Beschreibung">
            <a:extLst>
              <a:ext uri="{FF2B5EF4-FFF2-40B4-BE49-F238E27FC236}">
                <a16:creationId xmlns:a16="http://schemas.microsoft.com/office/drawing/2014/main" id="{FEDEAEF9-0AF7-9047-A3B2-A3B66D65A677}"/>
              </a:ext>
            </a:extLst>
          </p:cNvPr>
          <p:cNvPicPr>
            <a:picLocks noChangeAspect="1"/>
          </p:cNvPicPr>
          <p:nvPr/>
        </p:nvPicPr>
        <p:blipFill>
          <a:blip r:embed="rId6"/>
          <a:stretch>
            <a:fillRect/>
          </a:stretch>
        </p:blipFill>
        <p:spPr>
          <a:xfrm>
            <a:off x="7511903" y="5796813"/>
            <a:ext cx="1859508" cy="784480"/>
          </a:xfrm>
          <a:prstGeom prst="rect">
            <a:avLst/>
          </a:prstGeom>
        </p:spPr>
      </p:pic>
      <p:sp>
        <p:nvSpPr>
          <p:cNvPr id="12" name="Rechteck 11">
            <a:extLst>
              <a:ext uri="{FF2B5EF4-FFF2-40B4-BE49-F238E27FC236}">
                <a16:creationId xmlns:a16="http://schemas.microsoft.com/office/drawing/2014/main" id="{BC30B685-DBE0-9240-8CB5-A95DD2429B45}"/>
              </a:ext>
            </a:extLst>
          </p:cNvPr>
          <p:cNvSpPr/>
          <p:nvPr/>
        </p:nvSpPr>
        <p:spPr>
          <a:xfrm>
            <a:off x="-136478" y="5588001"/>
            <a:ext cx="7162199" cy="1248868"/>
          </a:xfrm>
          <a:prstGeom prst="rect">
            <a:avLst/>
          </a:prstGeom>
        </p:spPr>
        <p:txBody>
          <a:bodyPr wrap="square">
            <a:spAutoFit/>
          </a:bodyPr>
          <a:lstStyle/>
          <a:p>
            <a:pPr marL="264160" marR="273685" algn="just">
              <a:lnSpc>
                <a:spcPct val="127000"/>
              </a:lnSpc>
              <a:spcBef>
                <a:spcPts val="5"/>
              </a:spcBef>
              <a:spcAft>
                <a:spcPts val="0"/>
              </a:spcAft>
            </a:pPr>
            <a:r>
              <a:rPr lang="en-US" sz="1200" dirty="0">
                <a:latin typeface="Gill Sans Nova Light" panose="020B0302020104020203" pitchFamily="34" charset="0"/>
                <a:ea typeface="Calibri" panose="020F0502020204030204" pitchFamily="34" charset="0"/>
                <a:cs typeface="Arial (Textkörper CS)"/>
              </a:rPr>
              <a:t>*The Global Migration Data Portal has been made possible through funding by IOM Member States, including the Government of Germany through the Federal Ministry of the Interior, Building and Community, represented by the Federal office for Migration and Refugees (BAMF), and the Government of Switzerland, as well as unearmarked funding granted to IOM and internally allocated through the Migration Allocation Resource Committee (MIRAC).</a:t>
            </a:r>
            <a:endParaRPr lang="de-DE" sz="1200" dirty="0">
              <a:effectLst/>
              <a:latin typeface="Gill Sans Nova Light" panose="020B0302020104020203" pitchFamily="34" charset="0"/>
              <a:ea typeface="Calibri" panose="020F0502020204030204" pitchFamily="34" charset="0"/>
              <a:cs typeface="Arial" panose="020B0604020202020204" pitchFamily="34" charset="0"/>
            </a:endParaRPr>
          </a:p>
        </p:txBody>
      </p:sp>
      <p:pic>
        <p:nvPicPr>
          <p:cNvPr id="14" name="Grafik 13">
            <a:extLst>
              <a:ext uri="{FF2B5EF4-FFF2-40B4-BE49-F238E27FC236}">
                <a16:creationId xmlns:a16="http://schemas.microsoft.com/office/drawing/2014/main" id="{00F5B2D7-FADE-1D4A-AAB1-9C7C5DF18E40}"/>
              </a:ext>
            </a:extLst>
          </p:cNvPr>
          <p:cNvPicPr>
            <a:picLocks noChangeAspect="1"/>
          </p:cNvPicPr>
          <p:nvPr/>
        </p:nvPicPr>
        <p:blipFill>
          <a:blip r:embed="rId7"/>
          <a:stretch>
            <a:fillRect/>
          </a:stretch>
        </p:blipFill>
        <p:spPr>
          <a:xfrm>
            <a:off x="9480693" y="5500362"/>
            <a:ext cx="2709315" cy="1523990"/>
          </a:xfrm>
          <a:prstGeom prst="rect">
            <a:avLst/>
          </a:prstGeom>
        </p:spPr>
      </p:pic>
    </p:spTree>
    <p:extLst>
      <p:ext uri="{BB962C8B-B14F-4D97-AF65-F5344CB8AC3E}">
        <p14:creationId xmlns:p14="http://schemas.microsoft.com/office/powerpoint/2010/main" val="1033817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10872F-69C5-4247-AA3A-289656C9B6FE}"/>
              </a:ext>
            </a:extLst>
          </p:cNvPr>
          <p:cNvSpPr>
            <a:spLocks noGrp="1"/>
          </p:cNvSpPr>
          <p:nvPr>
            <p:ph sz="half" idx="1"/>
          </p:nvPr>
        </p:nvSpPr>
        <p:spPr>
          <a:xfrm>
            <a:off x="741215" y="4029003"/>
            <a:ext cx="3345873" cy="2175669"/>
          </a:xfrm>
        </p:spPr>
        <p:txBody>
          <a:bodyPr>
            <a:normAutofit/>
          </a:bodyPr>
          <a:lstStyle/>
          <a:p>
            <a:pPr marL="0" indent="0">
              <a:buNone/>
            </a:pPr>
            <a:r>
              <a:rPr lang="en-GB" b="1" dirty="0"/>
              <a:t>Melanesia</a:t>
            </a:r>
          </a:p>
          <a:p>
            <a:pPr marL="317500" lvl="1" indent="-317500"/>
            <a:r>
              <a:rPr lang="en-AU" dirty="0"/>
              <a:t>Fiji</a:t>
            </a:r>
          </a:p>
          <a:p>
            <a:pPr marL="317500" lvl="1" indent="-317500"/>
            <a:r>
              <a:rPr lang="en-AU" dirty="0"/>
              <a:t>Papua New Guinea </a:t>
            </a:r>
          </a:p>
          <a:p>
            <a:pPr marL="317500" lvl="1" indent="-317500"/>
            <a:r>
              <a:rPr lang="en-AU" dirty="0"/>
              <a:t>Solomon Islands</a:t>
            </a:r>
          </a:p>
          <a:p>
            <a:pPr marL="317500" lvl="1" indent="-317500"/>
            <a:r>
              <a:rPr lang="en-AU" dirty="0"/>
              <a:t>Vanuatu</a:t>
            </a:r>
          </a:p>
          <a:p>
            <a:pPr marL="0" indent="0">
              <a:buNone/>
            </a:pPr>
            <a:endParaRPr lang="en-AU" b="1" dirty="0"/>
          </a:p>
          <a:p>
            <a:pPr lvl="1"/>
            <a:endParaRPr lang="en-AU" sz="2600" dirty="0"/>
          </a:p>
        </p:txBody>
      </p:sp>
      <p:sp>
        <p:nvSpPr>
          <p:cNvPr id="4" name="Content Placeholder 3">
            <a:extLst>
              <a:ext uri="{FF2B5EF4-FFF2-40B4-BE49-F238E27FC236}">
                <a16:creationId xmlns:a16="http://schemas.microsoft.com/office/drawing/2014/main" id="{EE2629B3-5175-A849-B50B-41F2BFCC55C5}"/>
              </a:ext>
            </a:extLst>
          </p:cNvPr>
          <p:cNvSpPr>
            <a:spLocks noGrp="1"/>
          </p:cNvSpPr>
          <p:nvPr>
            <p:ph sz="half" idx="2"/>
          </p:nvPr>
        </p:nvSpPr>
        <p:spPr>
          <a:xfrm>
            <a:off x="9274399" y="3945873"/>
            <a:ext cx="2697339" cy="2314209"/>
          </a:xfrm>
        </p:spPr>
        <p:txBody>
          <a:bodyPr>
            <a:noAutofit/>
          </a:bodyPr>
          <a:lstStyle/>
          <a:p>
            <a:pPr marL="0" indent="0">
              <a:spcBef>
                <a:spcPts val="0"/>
              </a:spcBef>
              <a:buNone/>
            </a:pPr>
            <a:r>
              <a:rPr lang="en-GB" sz="1600" dirty="0"/>
              <a:t>Not included in this analysis:</a:t>
            </a:r>
          </a:p>
          <a:p>
            <a:pPr>
              <a:spcBef>
                <a:spcPts val="0"/>
              </a:spcBef>
            </a:pPr>
            <a:r>
              <a:rPr lang="en-AU" sz="1600" dirty="0"/>
              <a:t>American Samoa</a:t>
            </a:r>
          </a:p>
          <a:p>
            <a:pPr>
              <a:spcBef>
                <a:spcPts val="0"/>
              </a:spcBef>
            </a:pPr>
            <a:r>
              <a:rPr lang="en-AU" sz="1600" dirty="0"/>
              <a:t>Cook Islands</a:t>
            </a:r>
          </a:p>
          <a:p>
            <a:pPr>
              <a:spcBef>
                <a:spcPts val="0"/>
              </a:spcBef>
            </a:pPr>
            <a:r>
              <a:rPr lang="en-AU" sz="1600" dirty="0"/>
              <a:t>French Polynesia</a:t>
            </a:r>
          </a:p>
          <a:p>
            <a:pPr>
              <a:spcBef>
                <a:spcPts val="0"/>
              </a:spcBef>
            </a:pPr>
            <a:r>
              <a:rPr lang="en-AU" sz="1600" dirty="0"/>
              <a:t>Guam</a:t>
            </a:r>
          </a:p>
          <a:p>
            <a:pPr>
              <a:spcBef>
                <a:spcPts val="0"/>
              </a:spcBef>
            </a:pPr>
            <a:r>
              <a:rPr lang="en-AU" sz="1600" dirty="0"/>
              <a:t>New Caledonia</a:t>
            </a:r>
          </a:p>
          <a:p>
            <a:pPr>
              <a:spcBef>
                <a:spcPts val="0"/>
              </a:spcBef>
            </a:pPr>
            <a:r>
              <a:rPr lang="en-AU" sz="1600" dirty="0"/>
              <a:t>Niue</a:t>
            </a:r>
          </a:p>
          <a:p>
            <a:pPr>
              <a:spcBef>
                <a:spcPts val="0"/>
              </a:spcBef>
            </a:pPr>
            <a:r>
              <a:rPr lang="en-AU" sz="1600" dirty="0"/>
              <a:t>Northern Mariana Islands</a:t>
            </a:r>
          </a:p>
          <a:p>
            <a:pPr>
              <a:spcBef>
                <a:spcPts val="0"/>
              </a:spcBef>
            </a:pPr>
            <a:r>
              <a:rPr lang="en-AU" sz="1600" dirty="0"/>
              <a:t>Tokelau</a:t>
            </a:r>
          </a:p>
          <a:p>
            <a:pPr>
              <a:spcBef>
                <a:spcPts val="0"/>
              </a:spcBef>
            </a:pPr>
            <a:r>
              <a:rPr lang="en-AU" sz="1600" dirty="0"/>
              <a:t>Wallis and Futuna Islands</a:t>
            </a:r>
            <a:endParaRPr lang="en-GB" sz="1600" dirty="0"/>
          </a:p>
        </p:txBody>
      </p:sp>
      <p:sp>
        <p:nvSpPr>
          <p:cNvPr id="5" name="Textfeld 3">
            <a:extLst>
              <a:ext uri="{FF2B5EF4-FFF2-40B4-BE49-F238E27FC236}">
                <a16:creationId xmlns:a16="http://schemas.microsoft.com/office/drawing/2014/main" id="{1AD18AB4-F8AD-8444-AC40-3FA9DC9D2B74}"/>
              </a:ext>
            </a:extLst>
          </p:cNvPr>
          <p:cNvSpPr txBox="1">
            <a:spLocks noGrp="1"/>
          </p:cNvSpPr>
          <p:nvPr>
            <p:ph type="title"/>
          </p:nvPr>
        </p:nvSpPr>
        <p:spPr>
          <a:xfrm>
            <a:off x="838200" y="732440"/>
            <a:ext cx="9829800" cy="590931"/>
          </a:xfrm>
          <a:prstGeom prst="rect">
            <a:avLst/>
          </a:prstGeom>
          <a:noFill/>
        </p:spPr>
        <p:txBody>
          <a:bodyPr wrap="square" rtlCol="0">
            <a:spAutoFit/>
          </a:bodyPr>
          <a:lstStyle/>
          <a:p>
            <a:pPr algn="ctr"/>
            <a:r>
              <a:rPr lang="en-US" sz="3600" dirty="0">
                <a:solidFill>
                  <a:srgbClr val="104285"/>
                </a:solidFill>
                <a:latin typeface="Gill Sans MT" panose="020B0502020104020203" pitchFamily="34" charset="77"/>
                <a:ea typeface="Calibri" panose="020F0502020204030204" pitchFamily="34" charset="0"/>
                <a:cs typeface="Arial (Textkörper CS)"/>
              </a:rPr>
              <a:t>Countries of Oceania</a:t>
            </a:r>
            <a:endParaRPr lang="de-DE" sz="3600" dirty="0">
              <a:solidFill>
                <a:srgbClr val="104285"/>
              </a:solidFill>
            </a:endParaRPr>
          </a:p>
        </p:txBody>
      </p:sp>
      <p:pic>
        <p:nvPicPr>
          <p:cNvPr id="6" name="Grafik 4" descr="Ein Bild, das Text enthält.&#10;&#10;Automatisch generierte Beschreibung">
            <a:extLst>
              <a:ext uri="{FF2B5EF4-FFF2-40B4-BE49-F238E27FC236}">
                <a16:creationId xmlns:a16="http://schemas.microsoft.com/office/drawing/2014/main" id="{E865320A-4EBC-BC44-912F-8C8610A36453}"/>
              </a:ext>
            </a:extLst>
          </p:cNvPr>
          <p:cNvPicPr>
            <a:picLocks noChangeAspect="1"/>
          </p:cNvPicPr>
          <p:nvPr/>
        </p:nvPicPr>
        <p:blipFill>
          <a:blip r:embed="rId3"/>
          <a:stretch>
            <a:fillRect/>
          </a:stretch>
        </p:blipFill>
        <p:spPr>
          <a:xfrm>
            <a:off x="159158" y="222293"/>
            <a:ext cx="2344090" cy="687600"/>
          </a:xfrm>
          <a:prstGeom prst="rect">
            <a:avLst/>
          </a:prstGeom>
        </p:spPr>
      </p:pic>
      <p:pic>
        <p:nvPicPr>
          <p:cNvPr id="7" name="Grafik 5" descr="Ein Bild, das Text, Schild, blau enthält.&#10;&#10;Automatisch generierte Beschreibung">
            <a:extLst>
              <a:ext uri="{FF2B5EF4-FFF2-40B4-BE49-F238E27FC236}">
                <a16:creationId xmlns:a16="http://schemas.microsoft.com/office/drawing/2014/main" id="{2DDC7453-0058-B149-91D0-3DA7813BFF27}"/>
              </a:ext>
            </a:extLst>
          </p:cNvPr>
          <p:cNvPicPr>
            <a:picLocks noChangeAspect="1"/>
          </p:cNvPicPr>
          <p:nvPr/>
        </p:nvPicPr>
        <p:blipFill>
          <a:blip r:embed="rId4"/>
          <a:stretch>
            <a:fillRect/>
          </a:stretch>
        </p:blipFill>
        <p:spPr>
          <a:xfrm>
            <a:off x="8546843" y="332285"/>
            <a:ext cx="3383331" cy="467615"/>
          </a:xfrm>
          <a:prstGeom prst="rect">
            <a:avLst/>
          </a:prstGeom>
        </p:spPr>
      </p:pic>
      <p:sp>
        <p:nvSpPr>
          <p:cNvPr id="8" name="Content Placeholder 2">
            <a:extLst>
              <a:ext uri="{FF2B5EF4-FFF2-40B4-BE49-F238E27FC236}">
                <a16:creationId xmlns:a16="http://schemas.microsoft.com/office/drawing/2014/main" id="{92625E9C-9DFC-8049-9C8F-50C521679FEA}"/>
              </a:ext>
            </a:extLst>
          </p:cNvPr>
          <p:cNvSpPr txBox="1">
            <a:spLocks/>
          </p:cNvSpPr>
          <p:nvPr/>
        </p:nvSpPr>
        <p:spPr>
          <a:xfrm>
            <a:off x="4504528" y="1825625"/>
            <a:ext cx="4449417" cy="2568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t>Micronesia</a:t>
            </a:r>
          </a:p>
          <a:p>
            <a:pPr marL="330200" lvl="1" indent="-330200"/>
            <a:r>
              <a:rPr lang="en-AU" dirty="0"/>
              <a:t>Kiribati</a:t>
            </a:r>
          </a:p>
          <a:p>
            <a:pPr marL="330200" lvl="1" indent="-330200"/>
            <a:r>
              <a:rPr lang="en-AU" dirty="0"/>
              <a:t>the Marshall Islands </a:t>
            </a:r>
          </a:p>
          <a:p>
            <a:pPr marL="330200" lvl="1" indent="-330200"/>
            <a:r>
              <a:rPr lang="en-AU" dirty="0"/>
              <a:t>Federated States of Micronesia</a:t>
            </a:r>
          </a:p>
          <a:p>
            <a:pPr marL="330200" lvl="1" indent="-330200"/>
            <a:r>
              <a:rPr lang="en-AU" dirty="0"/>
              <a:t>Nauru</a:t>
            </a:r>
          </a:p>
          <a:p>
            <a:pPr marL="330200" lvl="1" indent="-330200"/>
            <a:r>
              <a:rPr lang="en-AU" dirty="0"/>
              <a:t>Palau</a:t>
            </a:r>
          </a:p>
          <a:p>
            <a:pPr marL="0" indent="0">
              <a:buNone/>
            </a:pPr>
            <a:endParaRPr lang="en-GB" b="1" dirty="0"/>
          </a:p>
          <a:p>
            <a:pPr marL="0" indent="0">
              <a:buNone/>
            </a:pPr>
            <a:endParaRPr lang="en-AU" b="1" dirty="0"/>
          </a:p>
          <a:p>
            <a:pPr marL="53975" lvl="1" indent="0">
              <a:buNone/>
            </a:pPr>
            <a:endParaRPr lang="en-GB" sz="2800" b="1" dirty="0"/>
          </a:p>
          <a:p>
            <a:pPr lvl="1"/>
            <a:endParaRPr lang="en-AU" dirty="0"/>
          </a:p>
        </p:txBody>
      </p:sp>
      <p:pic>
        <p:nvPicPr>
          <p:cNvPr id="9" name="Grafik 5" descr="Ein Bild, das Karte enthält.&#10;&#10;Automatisch generierte Beschreibung">
            <a:extLst>
              <a:ext uri="{FF2B5EF4-FFF2-40B4-BE49-F238E27FC236}">
                <a16:creationId xmlns:a16="http://schemas.microsoft.com/office/drawing/2014/main" id="{5B96FF1B-9EA8-FA43-B17F-DCCDC9D41A6D}"/>
              </a:ext>
            </a:extLst>
          </p:cNvPr>
          <p:cNvPicPr>
            <a:picLocks noChangeAspect="1"/>
          </p:cNvPicPr>
          <p:nvPr/>
        </p:nvPicPr>
        <p:blipFill>
          <a:blip r:embed="rId5">
            <a:alphaModFix amt="55000"/>
          </a:blip>
          <a:stretch>
            <a:fillRect/>
          </a:stretch>
        </p:blipFill>
        <p:spPr>
          <a:xfrm>
            <a:off x="533915" y="1412949"/>
            <a:ext cx="3449659" cy="2568359"/>
          </a:xfrm>
          <a:prstGeom prst="rect">
            <a:avLst/>
          </a:prstGeom>
        </p:spPr>
      </p:pic>
      <p:sp>
        <p:nvSpPr>
          <p:cNvPr id="10" name="TextBox 9">
            <a:extLst>
              <a:ext uri="{FF2B5EF4-FFF2-40B4-BE49-F238E27FC236}">
                <a16:creationId xmlns:a16="http://schemas.microsoft.com/office/drawing/2014/main" id="{6B5F2106-6C2D-584C-9AC8-2FF69064480B}"/>
              </a:ext>
            </a:extLst>
          </p:cNvPr>
          <p:cNvSpPr txBox="1"/>
          <p:nvPr/>
        </p:nvSpPr>
        <p:spPr>
          <a:xfrm>
            <a:off x="9274400" y="1816080"/>
            <a:ext cx="2400542" cy="2185214"/>
          </a:xfrm>
          <a:prstGeom prst="rect">
            <a:avLst/>
          </a:prstGeom>
          <a:noFill/>
        </p:spPr>
        <p:txBody>
          <a:bodyPr wrap="square" rtlCol="0">
            <a:spAutoFit/>
          </a:bodyPr>
          <a:lstStyle/>
          <a:p>
            <a:r>
              <a:rPr lang="en-AU" sz="2800" b="1" dirty="0"/>
              <a:t>Polynesia</a:t>
            </a:r>
          </a:p>
          <a:p>
            <a:pPr marL="358775" lvl="1" indent="-358775">
              <a:buFont typeface="Arial" panose="020B0604020202020204" pitchFamily="34" charset="0"/>
              <a:buChar char="•"/>
            </a:pPr>
            <a:r>
              <a:rPr lang="en-AU" sz="2400" dirty="0"/>
              <a:t>Samoa</a:t>
            </a:r>
          </a:p>
          <a:p>
            <a:pPr marL="358775" lvl="1" indent="-358775">
              <a:buFont typeface="Arial" panose="020B0604020202020204" pitchFamily="34" charset="0"/>
              <a:buChar char="•"/>
            </a:pPr>
            <a:r>
              <a:rPr lang="en-AU" sz="2400" dirty="0"/>
              <a:t>Tonga</a:t>
            </a:r>
          </a:p>
          <a:p>
            <a:pPr marL="358775" lvl="1" indent="-358775">
              <a:buFont typeface="Arial" panose="020B0604020202020204" pitchFamily="34" charset="0"/>
              <a:buChar char="•"/>
            </a:pPr>
            <a:r>
              <a:rPr lang="en-AU" sz="2400" dirty="0"/>
              <a:t>Tuvalu</a:t>
            </a:r>
          </a:p>
          <a:p>
            <a:pPr lvl="1"/>
            <a:endParaRPr lang="en-GB" dirty="0"/>
          </a:p>
          <a:p>
            <a:endParaRPr lang="en-GB" dirty="0"/>
          </a:p>
        </p:txBody>
      </p:sp>
      <p:sp>
        <p:nvSpPr>
          <p:cNvPr id="11" name="TextBox 10">
            <a:extLst>
              <a:ext uri="{FF2B5EF4-FFF2-40B4-BE49-F238E27FC236}">
                <a16:creationId xmlns:a16="http://schemas.microsoft.com/office/drawing/2014/main" id="{12E5AD0F-775C-6743-8784-40FEEB5E7FB5}"/>
              </a:ext>
            </a:extLst>
          </p:cNvPr>
          <p:cNvSpPr txBox="1"/>
          <p:nvPr/>
        </p:nvSpPr>
        <p:spPr>
          <a:xfrm>
            <a:off x="4516582" y="4682836"/>
            <a:ext cx="4502727" cy="1593257"/>
          </a:xfrm>
          <a:prstGeom prst="rect">
            <a:avLst/>
          </a:prstGeom>
          <a:noFill/>
        </p:spPr>
        <p:txBody>
          <a:bodyPr wrap="square" rtlCol="0">
            <a:spAutoFit/>
          </a:bodyPr>
          <a:lstStyle/>
          <a:p>
            <a:r>
              <a:rPr lang="en-GB" sz="2800" b="1" dirty="0"/>
              <a:t>Australia and New Zealand</a:t>
            </a:r>
          </a:p>
          <a:p>
            <a:pPr marL="330200" lvl="1" indent="-330200">
              <a:lnSpc>
                <a:spcPct val="90000"/>
              </a:lnSpc>
              <a:spcBef>
                <a:spcPts val="500"/>
              </a:spcBef>
              <a:buFont typeface="Arial" panose="020B0604020202020204" pitchFamily="34" charset="0"/>
              <a:buChar char="•"/>
            </a:pPr>
            <a:r>
              <a:rPr lang="en-AU" sz="2400" dirty="0"/>
              <a:t>Australia</a:t>
            </a:r>
          </a:p>
          <a:p>
            <a:pPr marL="330200" lvl="1" indent="-330200">
              <a:lnSpc>
                <a:spcPct val="90000"/>
              </a:lnSpc>
              <a:spcBef>
                <a:spcPts val="500"/>
              </a:spcBef>
              <a:buFont typeface="Arial" panose="020B0604020202020204" pitchFamily="34" charset="0"/>
              <a:buChar char="•"/>
            </a:pPr>
            <a:r>
              <a:rPr lang="en-AU" sz="2400" dirty="0"/>
              <a:t>New Zealand</a:t>
            </a:r>
            <a:endParaRPr lang="en-GB" sz="2400" dirty="0"/>
          </a:p>
          <a:p>
            <a:endParaRPr lang="en-GB" dirty="0"/>
          </a:p>
        </p:txBody>
      </p:sp>
    </p:spTree>
    <p:extLst>
      <p:ext uri="{BB962C8B-B14F-4D97-AF65-F5344CB8AC3E}">
        <p14:creationId xmlns:p14="http://schemas.microsoft.com/office/powerpoint/2010/main" val="320330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dissolve">
                                      <p:cBhvr>
                                        <p:cTn id="16" dur="500"/>
                                        <p:tgtEl>
                                          <p:spTgt spid="4">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dissolve">
                                      <p:cBhvr>
                                        <p:cTn id="19" dur="500"/>
                                        <p:tgtEl>
                                          <p:spTgt spid="4">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dissolve">
                                      <p:cBhvr>
                                        <p:cTn id="22" dur="500"/>
                                        <p:tgtEl>
                                          <p:spTgt spid="4">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dissolve">
                                      <p:cBhvr>
                                        <p:cTn id="25" dur="500"/>
                                        <p:tgtEl>
                                          <p:spTgt spid="4">
                                            <p:txEl>
                                              <p:pRg st="6" end="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dissolve">
                                      <p:cBhvr>
                                        <p:cTn id="28" dur="500"/>
                                        <p:tgtEl>
                                          <p:spTgt spid="4">
                                            <p:txEl>
                                              <p:pRg st="7" end="7"/>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dissolve">
                                      <p:cBhvr>
                                        <p:cTn id="31" dur="500"/>
                                        <p:tgtEl>
                                          <p:spTgt spid="4">
                                            <p:txEl>
                                              <p:pRg st="8" end="8"/>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dissolve">
                                      <p:cBhvr>
                                        <p:cTn id="3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enthält.&#10;&#10;Automatisch generierte Beschreibung">
            <a:extLst>
              <a:ext uri="{FF2B5EF4-FFF2-40B4-BE49-F238E27FC236}">
                <a16:creationId xmlns:a16="http://schemas.microsoft.com/office/drawing/2014/main" id="{515E20C3-D828-7E41-B814-FB0BC36EE50A}"/>
              </a:ext>
            </a:extLst>
          </p:cNvPr>
          <p:cNvPicPr>
            <a:picLocks noChangeAspect="1"/>
          </p:cNvPicPr>
          <p:nvPr/>
        </p:nvPicPr>
        <p:blipFill>
          <a:blip r:embed="rId3"/>
          <a:stretch>
            <a:fillRect/>
          </a:stretch>
        </p:blipFill>
        <p:spPr>
          <a:xfrm>
            <a:off x="159158" y="222293"/>
            <a:ext cx="2344090" cy="687600"/>
          </a:xfrm>
          <a:prstGeom prst="rect">
            <a:avLst/>
          </a:prstGeom>
        </p:spPr>
      </p:pic>
      <p:pic>
        <p:nvPicPr>
          <p:cNvPr id="6" name="Grafik 5" descr="Ein Bild, das Text, Schild, blau enthält.&#10;&#10;Automatisch generierte Beschreibung">
            <a:extLst>
              <a:ext uri="{FF2B5EF4-FFF2-40B4-BE49-F238E27FC236}">
                <a16:creationId xmlns:a16="http://schemas.microsoft.com/office/drawing/2014/main" id="{26D5EB41-D5DB-2240-8F46-E8B8AB895E20}"/>
              </a:ext>
            </a:extLst>
          </p:cNvPr>
          <p:cNvPicPr>
            <a:picLocks noChangeAspect="1"/>
          </p:cNvPicPr>
          <p:nvPr/>
        </p:nvPicPr>
        <p:blipFill>
          <a:blip r:embed="rId4"/>
          <a:stretch>
            <a:fillRect/>
          </a:stretch>
        </p:blipFill>
        <p:spPr>
          <a:xfrm>
            <a:off x="8546843" y="332285"/>
            <a:ext cx="3383331" cy="467615"/>
          </a:xfrm>
          <a:prstGeom prst="rect">
            <a:avLst/>
          </a:prstGeom>
        </p:spPr>
      </p:pic>
      <p:sp>
        <p:nvSpPr>
          <p:cNvPr id="3" name="TextBox 2">
            <a:extLst>
              <a:ext uri="{FF2B5EF4-FFF2-40B4-BE49-F238E27FC236}">
                <a16:creationId xmlns:a16="http://schemas.microsoft.com/office/drawing/2014/main" id="{30F94A9C-73B1-BB40-842A-54EFE4CFD625}"/>
              </a:ext>
            </a:extLst>
          </p:cNvPr>
          <p:cNvSpPr txBox="1"/>
          <p:nvPr/>
        </p:nvSpPr>
        <p:spPr>
          <a:xfrm>
            <a:off x="-223097" y="2760941"/>
            <a:ext cx="2175164" cy="1323439"/>
          </a:xfrm>
          <a:prstGeom prst="rect">
            <a:avLst/>
          </a:prstGeom>
          <a:noFill/>
        </p:spPr>
        <p:txBody>
          <a:bodyPr wrap="square" rtlCol="0">
            <a:spAutoFit/>
          </a:bodyPr>
          <a:lstStyle/>
          <a:p>
            <a:pPr algn="ctr"/>
            <a:r>
              <a:rPr lang="en-GB" sz="4000" dirty="0"/>
              <a:t>8.7 million</a:t>
            </a:r>
          </a:p>
        </p:txBody>
      </p:sp>
      <p:sp>
        <p:nvSpPr>
          <p:cNvPr id="14" name="TextBox 13">
            <a:extLst>
              <a:ext uri="{FF2B5EF4-FFF2-40B4-BE49-F238E27FC236}">
                <a16:creationId xmlns:a16="http://schemas.microsoft.com/office/drawing/2014/main" id="{C0208620-7682-0F4C-97E7-92DFD226E494}"/>
              </a:ext>
            </a:extLst>
          </p:cNvPr>
          <p:cNvSpPr txBox="1"/>
          <p:nvPr/>
        </p:nvSpPr>
        <p:spPr>
          <a:xfrm>
            <a:off x="10156802" y="2497119"/>
            <a:ext cx="2175164" cy="1323439"/>
          </a:xfrm>
          <a:prstGeom prst="rect">
            <a:avLst/>
          </a:prstGeom>
          <a:noFill/>
        </p:spPr>
        <p:txBody>
          <a:bodyPr wrap="square" rtlCol="0">
            <a:spAutoFit/>
          </a:bodyPr>
          <a:lstStyle/>
          <a:p>
            <a:pPr algn="ctr"/>
            <a:r>
              <a:rPr lang="en-GB" sz="4000" dirty="0"/>
              <a:t>271.6 million</a:t>
            </a:r>
          </a:p>
        </p:txBody>
      </p:sp>
      <p:sp>
        <p:nvSpPr>
          <p:cNvPr id="12" name="Right Brace 11">
            <a:extLst>
              <a:ext uri="{FF2B5EF4-FFF2-40B4-BE49-F238E27FC236}">
                <a16:creationId xmlns:a16="http://schemas.microsoft.com/office/drawing/2014/main" id="{7A328C2B-73A0-0848-AD47-F38CEB2B1097}"/>
              </a:ext>
            </a:extLst>
          </p:cNvPr>
          <p:cNvSpPr/>
          <p:nvPr/>
        </p:nvSpPr>
        <p:spPr>
          <a:xfrm>
            <a:off x="9933709" y="2327566"/>
            <a:ext cx="471055" cy="1939637"/>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5" name="Picture 14">
            <a:extLst>
              <a:ext uri="{FF2B5EF4-FFF2-40B4-BE49-F238E27FC236}">
                <a16:creationId xmlns:a16="http://schemas.microsoft.com/office/drawing/2014/main" id="{C3A8E84E-383A-F54A-8A40-92082D9A1B2D}"/>
              </a:ext>
            </a:extLst>
          </p:cNvPr>
          <p:cNvPicPr>
            <a:picLocks noChangeAspect="1"/>
          </p:cNvPicPr>
          <p:nvPr/>
        </p:nvPicPr>
        <p:blipFill rotWithShape="1">
          <a:blip r:embed="rId5"/>
          <a:srcRect l="8425" t="24450" r="9090" b="7121"/>
          <a:stretch/>
        </p:blipFill>
        <p:spPr>
          <a:xfrm>
            <a:off x="2380768" y="1670060"/>
            <a:ext cx="7430461" cy="3505200"/>
          </a:xfrm>
          <a:prstGeom prst="rect">
            <a:avLst/>
          </a:prstGeom>
        </p:spPr>
      </p:pic>
      <p:cxnSp>
        <p:nvCxnSpPr>
          <p:cNvPr id="9" name="Straight Arrow Connector 8">
            <a:extLst>
              <a:ext uri="{FF2B5EF4-FFF2-40B4-BE49-F238E27FC236}">
                <a16:creationId xmlns:a16="http://schemas.microsoft.com/office/drawing/2014/main" id="{D9116F73-43CA-BD4B-9B7C-C5CDFB35C38F}"/>
              </a:ext>
            </a:extLst>
          </p:cNvPr>
          <p:cNvCxnSpPr>
            <a:cxnSpLocks/>
          </p:cNvCxnSpPr>
          <p:nvPr/>
        </p:nvCxnSpPr>
        <p:spPr>
          <a:xfrm flipH="1">
            <a:off x="1440872" y="2597730"/>
            <a:ext cx="1274618" cy="5611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50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1"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1"/>
      <p:bldP spid="12"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B30247532B5824F931AE99BEC4DCCAF" ma:contentTypeVersion="12" ma:contentTypeDescription="Ein neues Dokument erstellen." ma:contentTypeScope="" ma:versionID="0888f7efe88a96b5fc04b9de9c9dbc50">
  <xsd:schema xmlns:xsd="http://www.w3.org/2001/XMLSchema" xmlns:xs="http://www.w3.org/2001/XMLSchema" xmlns:p="http://schemas.microsoft.com/office/2006/metadata/properties" xmlns:ns2="643743e9-0e0a-47d5-aed0-7025617f966f" xmlns:ns3="9b3958c7-5c45-4b50-b03d-84bc2f76e7d5" targetNamespace="http://schemas.microsoft.com/office/2006/metadata/properties" ma:root="true" ma:fieldsID="092fcd285492515c4a7a6a9d69df336c" ns2:_="" ns3:_="">
    <xsd:import namespace="643743e9-0e0a-47d5-aed0-7025617f966f"/>
    <xsd:import namespace="9b3958c7-5c45-4b50-b03d-84bc2f76e7d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3743e9-0e0a-47d5-aed0-7025617f96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3958c7-5c45-4b50-b03d-84bc2f76e7d5"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8C07E4-4AA9-40C5-A45D-8B9FDA09667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8DF3FEC-A9E7-4D11-9243-2FB7181DBB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3743e9-0e0a-47d5-aed0-7025617f966f"/>
    <ds:schemaRef ds:uri="9b3958c7-5c45-4b50-b03d-84bc2f76e7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A539B8-B843-4B47-B5A1-0B3ED297FB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2705</Words>
  <Application>Microsoft Macintosh PowerPoint</Application>
  <PresentationFormat>Breitbild</PresentationFormat>
  <Paragraphs>196</Paragraphs>
  <Slides>20</Slides>
  <Notes>20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20</vt:i4>
      </vt:variant>
    </vt:vector>
  </HeadingPairs>
  <TitlesOfParts>
    <vt:vector size="29" baseType="lpstr">
      <vt:lpstr>Arial</vt:lpstr>
      <vt:lpstr>Calibri</vt:lpstr>
      <vt:lpstr>Calibri Light</vt:lpstr>
      <vt:lpstr>Economica</vt:lpstr>
      <vt:lpstr>Gill Sans MT</vt:lpstr>
      <vt:lpstr>Gill Sans Nova Light</vt:lpstr>
      <vt:lpstr>Segoe UI</vt:lpstr>
      <vt:lpstr>Times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Countries of Oceania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Esther Haarmann</dc:creator>
  <cp:lastModifiedBy>HAARMANN Esther</cp:lastModifiedBy>
  <cp:revision>102</cp:revision>
  <dcterms:created xsi:type="dcterms:W3CDTF">2020-11-04T17:57:51Z</dcterms:created>
  <dcterms:modified xsi:type="dcterms:W3CDTF">2021-01-18T17:16:56Z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0x0101006B30247532B5824F931AE99BEC4DCCAF</vt:lpwstr>
  </property>
</Properties>
</file>